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3" r:id="rId2"/>
    <p:sldId id="306" r:id="rId3"/>
    <p:sldId id="307" r:id="rId4"/>
    <p:sldId id="278" r:id="rId5"/>
    <p:sldId id="301" r:id="rId6"/>
    <p:sldId id="292" r:id="rId7"/>
    <p:sldId id="294" r:id="rId8"/>
    <p:sldId id="295" r:id="rId9"/>
    <p:sldId id="296" r:id="rId10"/>
    <p:sldId id="297" r:id="rId11"/>
    <p:sldId id="258" r:id="rId12"/>
    <p:sldId id="300" r:id="rId13"/>
    <p:sldId id="286" r:id="rId14"/>
    <p:sldId id="269" r:id="rId15"/>
    <p:sldId id="305" r:id="rId16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581" autoAdjust="0"/>
  </p:normalViewPr>
  <p:slideViewPr>
    <p:cSldViewPr>
      <p:cViewPr varScale="1">
        <p:scale>
          <a:sx n="74" d="100"/>
          <a:sy n="74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9.wmf"/><Relationship Id="rId5" Type="http://schemas.openxmlformats.org/officeDocument/2006/relationships/image" Target="../media/image6.wmf"/><Relationship Id="rId10" Type="http://schemas.openxmlformats.org/officeDocument/2006/relationships/image" Target="../media/image18.wmf"/><Relationship Id="rId4" Type="http://schemas.openxmlformats.org/officeDocument/2006/relationships/image" Target="../media/image5.wmf"/><Relationship Id="rId9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e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33.wmf"/><Relationship Id="rId1" Type="http://schemas.openxmlformats.org/officeDocument/2006/relationships/image" Target="../media/image25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3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50CE8B-1EB3-49B6-A360-82219808AD18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08201-1544-4B8F-AF9A-0349A54B05C0}" type="slidenum">
              <a:rPr lang="pt-BR"/>
              <a:pPr/>
              <a:t>3</a:t>
            </a:fld>
            <a:endParaRPr lang="pt-BR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sure to tell students  how to pronounce </a:t>
            </a:r>
            <a:r>
              <a:rPr lang="en-US">
                <a:sym typeface="Symbol" pitchFamily="18" charset="2"/>
              </a:rPr>
              <a:t>. (Rhymes with the Greek letter Pi.)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E0C49-4DFB-4D35-9349-84EEC9D7A00A}" type="slidenum">
              <a:rPr lang="pt-BR"/>
              <a:pPr/>
              <a:t>4</a:t>
            </a:fld>
            <a:endParaRPr lang="pt-BR"/>
          </a:p>
        </p:txBody>
      </p:sp>
      <p:sp>
        <p:nvSpPr>
          <p:cNvPr id="430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There are k-1 d.f. since once all but one frequencies are freely found, the last is pre-determined since the total must add to the total in the sample. When the observed values are close to the expected values, the difference will be close to 0 and the value of chi-square will be close to 0.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98045-1564-4FA0-8593-19F49EF1A640}" type="slidenum">
              <a:rPr lang="pt-BR"/>
              <a:pPr/>
              <a:t>11</a:t>
            </a:fld>
            <a:endParaRPr lang="pt-BR"/>
          </a:p>
        </p:txBody>
      </p:sp>
      <p:sp>
        <p:nvSpPr>
          <p:cNvPr id="614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Be sure to tell students  how to pronounce </a:t>
            </a:r>
            <a:r>
              <a:rPr lang="en-US">
                <a:sym typeface="Symbol" pitchFamily="18" charset="2"/>
              </a:rPr>
              <a:t>. (Rhymes with the Greek letter Pi.)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F7A2C-39FE-4D68-8E72-ED604635BC28}" type="slidenum">
              <a:rPr lang="pt-BR"/>
              <a:pPr/>
              <a:t>12</a:t>
            </a:fld>
            <a:endParaRPr lang="pt-BR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2EBA0-6F0D-4AF2-A7F3-2B5E66B4A36E}" type="slidenum">
              <a:rPr lang="pt-BR"/>
              <a:pPr/>
              <a:t>13</a:t>
            </a:fld>
            <a:endParaRPr lang="pt-BR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53541-B250-42A6-8B77-95561506E84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9AED1-0D73-49AB-8F47-C12F982E818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E7A3D-2ADA-4EE7-A9DE-25FC84D443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D9430-6B8C-4D51-98B4-56B75557480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8BACE-530A-40FE-AD19-53B3CBA3557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60E8-0605-4E77-A426-1E4391CB862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B2E7B-034D-41E2-8B54-29E0AB5AC8A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6971D-21C6-4464-BFA7-6389390D9FD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90CA5-0144-400A-9A06-FBA7C29E96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6171B-BD38-4052-862D-280F84829BC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C2769-F29F-492F-A8ED-453B824717E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4BDADD-80C4-463F-86CA-8AF2AF792B9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35.wmf"/><Relationship Id="rId7" Type="http://schemas.openxmlformats.org/officeDocument/2006/relationships/oleObject" Target="../embeddings/Planilha_do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image" Target="../media/image13.wmf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image" Target="../media/image13.wmf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Planilha_do_Microsoft_Office_Excel_97-20031.xls"/><Relationship Id="rId3" Type="http://schemas.openxmlformats.org/officeDocument/2006/relationships/image" Target="../media/image32.wmf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05000"/>
            <a:ext cx="7620000" cy="533400"/>
          </a:xfrm>
          <a:noFill/>
          <a:ln/>
        </p:spPr>
        <p:txBody>
          <a:bodyPr lIns="90488" tIns="44450" rIns="90488" bIns="44450" anchor="b"/>
          <a:lstStyle/>
          <a:p>
            <a:r>
              <a:rPr lang="en-GB" sz="60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sz="60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sz="5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Qui-quadrado</a:t>
            </a:r>
            <a:br>
              <a:rPr lang="en-GB" sz="5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sz="5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características gerais</a:t>
            </a:r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5562600" y="4343400"/>
          <a:ext cx="3200400" cy="2162175"/>
        </p:xfrm>
        <a:graphic>
          <a:graphicData uri="http://schemas.openxmlformats.org/presentationml/2006/ole">
            <p:oleObj spid="_x0000_s72707" name="Clip" r:id="rId3" imgW="0" imgH="0" progId="MS_ClipArt_Gallery.2">
              <p:embed/>
            </p:oleObj>
          </a:graphicData>
        </a:graphic>
      </p:graphicFrame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838200" y="4038600"/>
            <a:ext cx="3733800" cy="1084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600" b="1">
                <a:solidFill>
                  <a:srgbClr val="000066"/>
                </a:solidFill>
                <a:latin typeface="Arial" charset="0"/>
              </a:rPr>
              <a:t>Prof. Ivan Balducci</a:t>
            </a:r>
          </a:p>
          <a:p>
            <a:pPr>
              <a:spcBef>
                <a:spcPct val="50000"/>
              </a:spcBef>
            </a:pPr>
            <a:r>
              <a:rPr lang="pt-BR" sz="2600" b="1">
                <a:solidFill>
                  <a:srgbClr val="000066"/>
                </a:solidFill>
                <a:latin typeface="Arial" charset="0"/>
              </a:rPr>
              <a:t>FOSJC / Unesp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1350" y="392113"/>
            <a:ext cx="5321300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5867400"/>
          </a:xfrm>
          <a:noFill/>
          <a:ln/>
        </p:spPr>
        <p:txBody>
          <a:bodyPr lIns="92075" tIns="46038" rIns="92075" bIns="46038"/>
          <a:lstStyle/>
          <a:p>
            <a:pPr marL="0" indent="0">
              <a:buFontTx/>
              <a:buNone/>
            </a:pPr>
            <a:r>
              <a:rPr lang="pt-BR" sz="2400" b="1" i="1">
                <a:solidFill>
                  <a:schemeClr val="tx2"/>
                </a:solidFill>
              </a:rPr>
              <a:t>Exemplo</a:t>
            </a:r>
            <a:r>
              <a:rPr lang="pt-BR" sz="2400" b="1"/>
              <a:t>: </a:t>
            </a:r>
            <a:r>
              <a:rPr lang="pt-BR" sz="2400" b="1">
                <a:latin typeface="Symbol" pitchFamily="18" charset="2"/>
              </a:rPr>
              <a:t>c</a:t>
            </a:r>
            <a:r>
              <a:rPr lang="pt-BR" sz="2400" b="1" baseline="30000"/>
              <a:t>2</a:t>
            </a:r>
            <a:r>
              <a:rPr lang="pt-BR" sz="2400" b="1"/>
              <a:t>(10, 0.99) = ?.</a:t>
            </a:r>
          </a:p>
          <a:p>
            <a:pPr marL="0" indent="0">
              <a:buFontTx/>
              <a:buNone/>
            </a:pPr>
            <a:endParaRPr lang="pt-BR" sz="2400"/>
          </a:p>
        </p:txBody>
      </p:sp>
      <p:graphicFrame>
        <p:nvGraphicFramePr>
          <p:cNvPr id="65540" name="Object 4"/>
          <p:cNvGraphicFramePr>
            <a:graphicFrameLocks/>
          </p:cNvGraphicFramePr>
          <p:nvPr/>
        </p:nvGraphicFramePr>
        <p:xfrm>
          <a:off x="1758950" y="2978150"/>
          <a:ext cx="180975" cy="269875"/>
        </p:xfrm>
        <a:graphic>
          <a:graphicData uri="http://schemas.openxmlformats.org/presentationml/2006/ole">
            <p:oleObj spid="_x0000_s65540" name="Equation" r:id="rId4" imgW="190440" imgH="279360" progId="Equation.3">
              <p:embed/>
            </p:oleObj>
          </a:graphicData>
        </a:graphic>
      </p:graphicFrame>
      <p:graphicFrame>
        <p:nvGraphicFramePr>
          <p:cNvPr id="65541" name="Object 5"/>
          <p:cNvGraphicFramePr>
            <a:graphicFrameLocks/>
          </p:cNvGraphicFramePr>
          <p:nvPr/>
        </p:nvGraphicFramePr>
        <p:xfrm>
          <a:off x="2005013" y="2886075"/>
          <a:ext cx="1512887" cy="428625"/>
        </p:xfrm>
        <a:graphic>
          <a:graphicData uri="http://schemas.openxmlformats.org/presentationml/2006/ole">
            <p:oleObj spid="_x0000_s65541" name="Equation" r:id="rId5" imgW="1498320" imgH="431640" progId="Equation.3">
              <p:embed/>
            </p:oleObj>
          </a:graphicData>
        </a:graphic>
      </p:graphicFrame>
      <p:graphicFrame>
        <p:nvGraphicFramePr>
          <p:cNvPr id="65542" name="Object 6"/>
          <p:cNvGraphicFramePr>
            <a:graphicFrameLocks/>
          </p:cNvGraphicFramePr>
          <p:nvPr/>
        </p:nvGraphicFramePr>
        <p:xfrm>
          <a:off x="7439025" y="2897188"/>
          <a:ext cx="358775" cy="422275"/>
        </p:xfrm>
        <a:graphic>
          <a:graphicData uri="http://schemas.openxmlformats.org/presentationml/2006/ole">
            <p:oleObj spid="_x0000_s65542" name="Equation" r:id="rId6" imgW="368280" imgH="431640" progId="Equation.3">
              <p:embed/>
            </p:oleObj>
          </a:graphicData>
        </a:graphic>
      </p:graphicFrame>
      <p:graphicFrame>
        <p:nvGraphicFramePr>
          <p:cNvPr id="65543" name="Object 7"/>
          <p:cNvGraphicFramePr>
            <a:graphicFrameLocks/>
          </p:cNvGraphicFramePr>
          <p:nvPr/>
        </p:nvGraphicFramePr>
        <p:xfrm>
          <a:off x="1982788" y="4040188"/>
          <a:ext cx="5119687" cy="1924050"/>
        </p:xfrm>
        <a:graphic>
          <a:graphicData uri="http://schemas.openxmlformats.org/presentationml/2006/ole">
            <p:oleObj spid="_x0000_s65543" name="Planilha" r:id="rId7" imgW="5867761" imgH="2391257" progId="Excel.Sheet.8">
              <p:embed/>
            </p:oleObj>
          </a:graphicData>
        </a:graphic>
      </p:graphicFrame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96925" y="3519488"/>
            <a:ext cx="253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pt-BR" b="1"/>
              <a:t>Na Tabela </a:t>
            </a:r>
          </a:p>
        </p:txBody>
      </p:sp>
      <p:graphicFrame>
        <p:nvGraphicFramePr>
          <p:cNvPr id="65545" name="Object 9"/>
          <p:cNvGraphicFramePr>
            <a:graphicFrameLocks/>
          </p:cNvGraphicFramePr>
          <p:nvPr/>
        </p:nvGraphicFramePr>
        <p:xfrm>
          <a:off x="3719513" y="4576763"/>
          <a:ext cx="282575" cy="92075"/>
        </p:xfrm>
        <a:graphic>
          <a:graphicData uri="http://schemas.openxmlformats.org/presentationml/2006/ole">
            <p:oleObj spid="_x0000_s65545" name="Equation" r:id="rId8" imgW="291960" imgH="101520" progId="Equation.3">
              <p:embed/>
            </p:oleObj>
          </a:graphicData>
        </a:graphic>
      </p:graphicFrame>
      <p:graphicFrame>
        <p:nvGraphicFramePr>
          <p:cNvPr id="65546" name="Object 10"/>
          <p:cNvGraphicFramePr>
            <a:graphicFrameLocks/>
          </p:cNvGraphicFramePr>
          <p:nvPr/>
        </p:nvGraphicFramePr>
        <p:xfrm>
          <a:off x="6181725" y="4576763"/>
          <a:ext cx="282575" cy="92075"/>
        </p:xfrm>
        <a:graphic>
          <a:graphicData uri="http://schemas.openxmlformats.org/presentationml/2006/ole">
            <p:oleObj spid="_x0000_s65546" name="Equation" r:id="rId9" imgW="291960" imgH="101520" progId="Equation.3">
              <p:embed/>
            </p:oleObj>
          </a:graphicData>
        </a:graphic>
      </p:graphicFrame>
      <p:graphicFrame>
        <p:nvGraphicFramePr>
          <p:cNvPr id="65547" name="Object 11"/>
          <p:cNvGraphicFramePr>
            <a:graphicFrameLocks/>
          </p:cNvGraphicFramePr>
          <p:nvPr/>
        </p:nvGraphicFramePr>
        <p:xfrm>
          <a:off x="2455863" y="4906963"/>
          <a:ext cx="79375" cy="295275"/>
        </p:xfrm>
        <a:graphic>
          <a:graphicData uri="http://schemas.openxmlformats.org/presentationml/2006/ole">
            <p:oleObj spid="_x0000_s65547" name="Equation" r:id="rId10" imgW="88560" imgH="304560" progId="Equation.3">
              <p:embed/>
            </p:oleObj>
          </a:graphicData>
        </a:graphic>
      </p:graphicFrame>
      <p:graphicFrame>
        <p:nvGraphicFramePr>
          <p:cNvPr id="65548" name="Object 12"/>
          <p:cNvGraphicFramePr>
            <a:graphicFrameLocks/>
          </p:cNvGraphicFramePr>
          <p:nvPr/>
        </p:nvGraphicFramePr>
        <p:xfrm>
          <a:off x="2462213" y="5591175"/>
          <a:ext cx="79375" cy="295275"/>
        </p:xfrm>
        <a:graphic>
          <a:graphicData uri="http://schemas.openxmlformats.org/presentationml/2006/ole">
            <p:oleObj spid="_x0000_s65548" name="Equation" r:id="rId11" imgW="88560" imgH="304560" progId="Equation.3">
              <p:embed/>
            </p:oleObj>
          </a:graphicData>
        </a:graphic>
      </p:graphicFrame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3062288" y="5443538"/>
            <a:ext cx="1635125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>
            <a:off x="5075238" y="4848225"/>
            <a:ext cx="0" cy="4318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868363" y="6230938"/>
            <a:ext cx="542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pt-BR" b="1">
                <a:latin typeface="Symbol" pitchFamily="18" charset="2"/>
              </a:rPr>
              <a:t>c</a:t>
            </a:r>
            <a:r>
              <a:rPr lang="pt-BR" b="1" baseline="30000"/>
              <a:t>2</a:t>
            </a:r>
            <a:r>
              <a:rPr lang="pt-BR" b="1"/>
              <a:t>(10, 0.99) = 2.56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673600" y="2728913"/>
            <a:ext cx="2825750" cy="1201737"/>
            <a:chOff x="-2064" y="2160"/>
            <a:chExt cx="1335" cy="101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-2064" y="2160"/>
              <a:ext cx="1335" cy="1010"/>
              <a:chOff x="2351" y="2051"/>
              <a:chExt cx="1335" cy="1010"/>
            </a:xfrm>
          </p:grpSpPr>
          <p:sp>
            <p:nvSpPr>
              <p:cNvPr id="4100" name="Line 4"/>
              <p:cNvSpPr>
                <a:spLocks noChangeShapeType="1"/>
              </p:cNvSpPr>
              <p:nvPr/>
            </p:nvSpPr>
            <p:spPr bwMode="auto">
              <a:xfrm flipV="1">
                <a:off x="2351" y="2051"/>
                <a:ext cx="1" cy="1004"/>
              </a:xfrm>
              <a:prstGeom prst="line">
                <a:avLst/>
              </a:prstGeom>
              <a:noFill/>
              <a:ln w="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4101" name="Group 5"/>
              <p:cNvGrpSpPr>
                <a:grpSpLocks/>
              </p:cNvGrpSpPr>
              <p:nvPr/>
            </p:nvGrpSpPr>
            <p:grpSpPr bwMode="auto">
              <a:xfrm>
                <a:off x="2357" y="2081"/>
                <a:ext cx="1329" cy="980"/>
                <a:chOff x="2357" y="2081"/>
                <a:chExt cx="1329" cy="980"/>
              </a:xfrm>
            </p:grpSpPr>
            <p:sp>
              <p:nvSpPr>
                <p:cNvPr id="4102" name="Freeform 6"/>
                <p:cNvSpPr>
                  <a:spLocks/>
                </p:cNvSpPr>
                <p:nvPr/>
              </p:nvSpPr>
              <p:spPr bwMode="auto">
                <a:xfrm>
                  <a:off x="2770" y="2780"/>
                  <a:ext cx="916" cy="251"/>
                </a:xfrm>
                <a:custGeom>
                  <a:avLst/>
                  <a:gdLst/>
                  <a:ahLst/>
                  <a:cxnLst>
                    <a:cxn ang="0">
                      <a:pos x="12" y="30"/>
                    </a:cxn>
                    <a:cxn ang="0">
                      <a:pos x="36" y="60"/>
                    </a:cxn>
                    <a:cxn ang="0">
                      <a:pos x="54" y="84"/>
                    </a:cxn>
                    <a:cxn ang="0">
                      <a:pos x="72" y="102"/>
                    </a:cxn>
                    <a:cxn ang="0">
                      <a:pos x="90" y="120"/>
                    </a:cxn>
                    <a:cxn ang="0">
                      <a:pos x="108" y="138"/>
                    </a:cxn>
                    <a:cxn ang="0">
                      <a:pos x="126" y="156"/>
                    </a:cxn>
                    <a:cxn ang="0">
                      <a:pos x="144" y="168"/>
                    </a:cxn>
                    <a:cxn ang="0">
                      <a:pos x="162" y="180"/>
                    </a:cxn>
                    <a:cxn ang="0">
                      <a:pos x="180" y="192"/>
                    </a:cxn>
                    <a:cxn ang="0">
                      <a:pos x="198" y="198"/>
                    </a:cxn>
                    <a:cxn ang="0">
                      <a:pos x="216" y="210"/>
                    </a:cxn>
                    <a:cxn ang="0">
                      <a:pos x="234" y="210"/>
                    </a:cxn>
                    <a:cxn ang="0">
                      <a:pos x="258" y="215"/>
                    </a:cxn>
                    <a:cxn ang="0">
                      <a:pos x="270" y="221"/>
                    </a:cxn>
                    <a:cxn ang="0">
                      <a:pos x="287" y="227"/>
                    </a:cxn>
                    <a:cxn ang="0">
                      <a:pos x="305" y="227"/>
                    </a:cxn>
                    <a:cxn ang="0">
                      <a:pos x="329" y="233"/>
                    </a:cxn>
                    <a:cxn ang="0">
                      <a:pos x="347" y="233"/>
                    </a:cxn>
                    <a:cxn ang="0">
                      <a:pos x="365" y="239"/>
                    </a:cxn>
                    <a:cxn ang="0">
                      <a:pos x="383" y="239"/>
                    </a:cxn>
                    <a:cxn ang="0">
                      <a:pos x="401" y="245"/>
                    </a:cxn>
                    <a:cxn ang="0">
                      <a:pos x="419" y="245"/>
                    </a:cxn>
                    <a:cxn ang="0">
                      <a:pos x="437" y="245"/>
                    </a:cxn>
                    <a:cxn ang="0">
                      <a:pos x="455" y="245"/>
                    </a:cxn>
                    <a:cxn ang="0">
                      <a:pos x="473" y="245"/>
                    </a:cxn>
                    <a:cxn ang="0">
                      <a:pos x="491" y="245"/>
                    </a:cxn>
                    <a:cxn ang="0">
                      <a:pos x="509" y="245"/>
                    </a:cxn>
                    <a:cxn ang="0">
                      <a:pos x="533" y="245"/>
                    </a:cxn>
                    <a:cxn ang="0">
                      <a:pos x="545" y="245"/>
                    </a:cxn>
                    <a:cxn ang="0">
                      <a:pos x="563" y="245"/>
                    </a:cxn>
                    <a:cxn ang="0">
                      <a:pos x="581" y="245"/>
                    </a:cxn>
                    <a:cxn ang="0">
                      <a:pos x="605" y="251"/>
                    </a:cxn>
                    <a:cxn ang="0">
                      <a:pos x="623" y="251"/>
                    </a:cxn>
                    <a:cxn ang="0">
                      <a:pos x="641" y="251"/>
                    </a:cxn>
                    <a:cxn ang="0">
                      <a:pos x="652" y="251"/>
                    </a:cxn>
                    <a:cxn ang="0">
                      <a:pos x="676" y="251"/>
                    </a:cxn>
                    <a:cxn ang="0">
                      <a:pos x="694" y="251"/>
                    </a:cxn>
                    <a:cxn ang="0">
                      <a:pos x="712" y="251"/>
                    </a:cxn>
                    <a:cxn ang="0">
                      <a:pos x="730" y="251"/>
                    </a:cxn>
                    <a:cxn ang="0">
                      <a:pos x="748" y="251"/>
                    </a:cxn>
                    <a:cxn ang="0">
                      <a:pos x="766" y="251"/>
                    </a:cxn>
                    <a:cxn ang="0">
                      <a:pos x="784" y="251"/>
                    </a:cxn>
                    <a:cxn ang="0">
                      <a:pos x="808" y="251"/>
                    </a:cxn>
                    <a:cxn ang="0">
                      <a:pos x="826" y="251"/>
                    </a:cxn>
                    <a:cxn ang="0">
                      <a:pos x="838" y="251"/>
                    </a:cxn>
                    <a:cxn ang="0">
                      <a:pos x="856" y="251"/>
                    </a:cxn>
                    <a:cxn ang="0">
                      <a:pos x="880" y="251"/>
                    </a:cxn>
                    <a:cxn ang="0">
                      <a:pos x="898" y="251"/>
                    </a:cxn>
                    <a:cxn ang="0">
                      <a:pos x="916" y="251"/>
                    </a:cxn>
                  </a:cxnLst>
                  <a:rect l="0" t="0" r="r" b="b"/>
                  <a:pathLst>
                    <a:path w="916" h="251">
                      <a:moveTo>
                        <a:pt x="0" y="0"/>
                      </a:moveTo>
                      <a:lnTo>
                        <a:pt x="6" y="12"/>
                      </a:lnTo>
                      <a:lnTo>
                        <a:pt x="12" y="18"/>
                      </a:lnTo>
                      <a:lnTo>
                        <a:pt x="12" y="30"/>
                      </a:lnTo>
                      <a:lnTo>
                        <a:pt x="18" y="36"/>
                      </a:lnTo>
                      <a:lnTo>
                        <a:pt x="24" y="42"/>
                      </a:lnTo>
                      <a:lnTo>
                        <a:pt x="24" y="48"/>
                      </a:lnTo>
                      <a:lnTo>
                        <a:pt x="36" y="60"/>
                      </a:lnTo>
                      <a:lnTo>
                        <a:pt x="42" y="60"/>
                      </a:lnTo>
                      <a:lnTo>
                        <a:pt x="42" y="72"/>
                      </a:lnTo>
                      <a:lnTo>
                        <a:pt x="48" y="72"/>
                      </a:lnTo>
                      <a:lnTo>
                        <a:pt x="54" y="84"/>
                      </a:lnTo>
                      <a:lnTo>
                        <a:pt x="54" y="90"/>
                      </a:lnTo>
                      <a:lnTo>
                        <a:pt x="60" y="90"/>
                      </a:lnTo>
                      <a:lnTo>
                        <a:pt x="66" y="96"/>
                      </a:lnTo>
                      <a:lnTo>
                        <a:pt x="72" y="102"/>
                      </a:lnTo>
                      <a:lnTo>
                        <a:pt x="72" y="108"/>
                      </a:lnTo>
                      <a:lnTo>
                        <a:pt x="78" y="114"/>
                      </a:lnTo>
                      <a:lnTo>
                        <a:pt x="84" y="120"/>
                      </a:lnTo>
                      <a:lnTo>
                        <a:pt x="90" y="120"/>
                      </a:lnTo>
                      <a:lnTo>
                        <a:pt x="90" y="126"/>
                      </a:lnTo>
                      <a:lnTo>
                        <a:pt x="96" y="132"/>
                      </a:lnTo>
                      <a:lnTo>
                        <a:pt x="102" y="138"/>
                      </a:lnTo>
                      <a:lnTo>
                        <a:pt x="108" y="138"/>
                      </a:lnTo>
                      <a:lnTo>
                        <a:pt x="114" y="144"/>
                      </a:lnTo>
                      <a:lnTo>
                        <a:pt x="120" y="150"/>
                      </a:lnTo>
                      <a:lnTo>
                        <a:pt x="120" y="150"/>
                      </a:lnTo>
                      <a:lnTo>
                        <a:pt x="126" y="156"/>
                      </a:lnTo>
                      <a:lnTo>
                        <a:pt x="132" y="162"/>
                      </a:lnTo>
                      <a:lnTo>
                        <a:pt x="132" y="162"/>
                      </a:lnTo>
                      <a:lnTo>
                        <a:pt x="138" y="168"/>
                      </a:lnTo>
                      <a:lnTo>
                        <a:pt x="144" y="168"/>
                      </a:lnTo>
                      <a:lnTo>
                        <a:pt x="150" y="174"/>
                      </a:lnTo>
                      <a:lnTo>
                        <a:pt x="150" y="174"/>
                      </a:lnTo>
                      <a:lnTo>
                        <a:pt x="156" y="180"/>
                      </a:lnTo>
                      <a:lnTo>
                        <a:pt x="162" y="180"/>
                      </a:lnTo>
                      <a:lnTo>
                        <a:pt x="162" y="180"/>
                      </a:lnTo>
                      <a:lnTo>
                        <a:pt x="168" y="186"/>
                      </a:lnTo>
                      <a:lnTo>
                        <a:pt x="180" y="186"/>
                      </a:lnTo>
                      <a:lnTo>
                        <a:pt x="180" y="192"/>
                      </a:lnTo>
                      <a:lnTo>
                        <a:pt x="186" y="192"/>
                      </a:lnTo>
                      <a:lnTo>
                        <a:pt x="192" y="198"/>
                      </a:lnTo>
                      <a:lnTo>
                        <a:pt x="198" y="198"/>
                      </a:lnTo>
                      <a:lnTo>
                        <a:pt x="198" y="198"/>
                      </a:lnTo>
                      <a:lnTo>
                        <a:pt x="204" y="198"/>
                      </a:lnTo>
                      <a:lnTo>
                        <a:pt x="210" y="204"/>
                      </a:lnTo>
                      <a:lnTo>
                        <a:pt x="210" y="204"/>
                      </a:lnTo>
                      <a:lnTo>
                        <a:pt x="216" y="210"/>
                      </a:lnTo>
                      <a:lnTo>
                        <a:pt x="222" y="210"/>
                      </a:lnTo>
                      <a:lnTo>
                        <a:pt x="228" y="210"/>
                      </a:lnTo>
                      <a:lnTo>
                        <a:pt x="228" y="210"/>
                      </a:lnTo>
                      <a:lnTo>
                        <a:pt x="234" y="210"/>
                      </a:lnTo>
                      <a:lnTo>
                        <a:pt x="240" y="210"/>
                      </a:lnTo>
                      <a:lnTo>
                        <a:pt x="246" y="215"/>
                      </a:lnTo>
                      <a:lnTo>
                        <a:pt x="252" y="215"/>
                      </a:lnTo>
                      <a:lnTo>
                        <a:pt x="258" y="215"/>
                      </a:lnTo>
                      <a:lnTo>
                        <a:pt x="258" y="221"/>
                      </a:lnTo>
                      <a:lnTo>
                        <a:pt x="264" y="221"/>
                      </a:lnTo>
                      <a:lnTo>
                        <a:pt x="270" y="221"/>
                      </a:lnTo>
                      <a:lnTo>
                        <a:pt x="270" y="221"/>
                      </a:lnTo>
                      <a:lnTo>
                        <a:pt x="276" y="227"/>
                      </a:lnTo>
                      <a:lnTo>
                        <a:pt x="282" y="227"/>
                      </a:lnTo>
                      <a:lnTo>
                        <a:pt x="287" y="227"/>
                      </a:lnTo>
                      <a:lnTo>
                        <a:pt x="287" y="227"/>
                      </a:lnTo>
                      <a:lnTo>
                        <a:pt x="293" y="227"/>
                      </a:lnTo>
                      <a:lnTo>
                        <a:pt x="299" y="227"/>
                      </a:lnTo>
                      <a:lnTo>
                        <a:pt x="299" y="227"/>
                      </a:lnTo>
                      <a:lnTo>
                        <a:pt x="305" y="227"/>
                      </a:lnTo>
                      <a:lnTo>
                        <a:pt x="317" y="227"/>
                      </a:lnTo>
                      <a:lnTo>
                        <a:pt x="317" y="233"/>
                      </a:lnTo>
                      <a:lnTo>
                        <a:pt x="323" y="233"/>
                      </a:lnTo>
                      <a:lnTo>
                        <a:pt x="329" y="233"/>
                      </a:lnTo>
                      <a:lnTo>
                        <a:pt x="335" y="233"/>
                      </a:lnTo>
                      <a:lnTo>
                        <a:pt x="335" y="233"/>
                      </a:lnTo>
                      <a:lnTo>
                        <a:pt x="341" y="233"/>
                      </a:lnTo>
                      <a:lnTo>
                        <a:pt x="347" y="233"/>
                      </a:lnTo>
                      <a:lnTo>
                        <a:pt x="347" y="239"/>
                      </a:lnTo>
                      <a:lnTo>
                        <a:pt x="353" y="239"/>
                      </a:lnTo>
                      <a:lnTo>
                        <a:pt x="359" y="239"/>
                      </a:lnTo>
                      <a:lnTo>
                        <a:pt x="365" y="239"/>
                      </a:lnTo>
                      <a:lnTo>
                        <a:pt x="365" y="239"/>
                      </a:lnTo>
                      <a:lnTo>
                        <a:pt x="371" y="239"/>
                      </a:lnTo>
                      <a:lnTo>
                        <a:pt x="377" y="239"/>
                      </a:lnTo>
                      <a:lnTo>
                        <a:pt x="383" y="239"/>
                      </a:lnTo>
                      <a:lnTo>
                        <a:pt x="389" y="245"/>
                      </a:lnTo>
                      <a:lnTo>
                        <a:pt x="395" y="245"/>
                      </a:lnTo>
                      <a:lnTo>
                        <a:pt x="395" y="245"/>
                      </a:lnTo>
                      <a:lnTo>
                        <a:pt x="401" y="245"/>
                      </a:lnTo>
                      <a:lnTo>
                        <a:pt x="407" y="245"/>
                      </a:lnTo>
                      <a:lnTo>
                        <a:pt x="407" y="245"/>
                      </a:lnTo>
                      <a:lnTo>
                        <a:pt x="413" y="245"/>
                      </a:lnTo>
                      <a:lnTo>
                        <a:pt x="419" y="245"/>
                      </a:lnTo>
                      <a:lnTo>
                        <a:pt x="425" y="245"/>
                      </a:lnTo>
                      <a:lnTo>
                        <a:pt x="425" y="245"/>
                      </a:lnTo>
                      <a:lnTo>
                        <a:pt x="431" y="245"/>
                      </a:lnTo>
                      <a:lnTo>
                        <a:pt x="437" y="245"/>
                      </a:lnTo>
                      <a:lnTo>
                        <a:pt x="437" y="245"/>
                      </a:lnTo>
                      <a:lnTo>
                        <a:pt x="443" y="245"/>
                      </a:lnTo>
                      <a:lnTo>
                        <a:pt x="455" y="245"/>
                      </a:lnTo>
                      <a:lnTo>
                        <a:pt x="455" y="245"/>
                      </a:lnTo>
                      <a:lnTo>
                        <a:pt x="461" y="245"/>
                      </a:lnTo>
                      <a:lnTo>
                        <a:pt x="467" y="245"/>
                      </a:lnTo>
                      <a:lnTo>
                        <a:pt x="473" y="245"/>
                      </a:lnTo>
                      <a:lnTo>
                        <a:pt x="473" y="245"/>
                      </a:lnTo>
                      <a:lnTo>
                        <a:pt x="479" y="245"/>
                      </a:lnTo>
                      <a:lnTo>
                        <a:pt x="485" y="245"/>
                      </a:lnTo>
                      <a:lnTo>
                        <a:pt x="485" y="245"/>
                      </a:lnTo>
                      <a:lnTo>
                        <a:pt x="491" y="245"/>
                      </a:lnTo>
                      <a:lnTo>
                        <a:pt x="497" y="245"/>
                      </a:lnTo>
                      <a:lnTo>
                        <a:pt x="503" y="245"/>
                      </a:lnTo>
                      <a:lnTo>
                        <a:pt x="503" y="245"/>
                      </a:lnTo>
                      <a:lnTo>
                        <a:pt x="509" y="245"/>
                      </a:lnTo>
                      <a:lnTo>
                        <a:pt x="515" y="245"/>
                      </a:lnTo>
                      <a:lnTo>
                        <a:pt x="521" y="245"/>
                      </a:lnTo>
                      <a:lnTo>
                        <a:pt x="527" y="245"/>
                      </a:lnTo>
                      <a:lnTo>
                        <a:pt x="533" y="245"/>
                      </a:lnTo>
                      <a:lnTo>
                        <a:pt x="533" y="245"/>
                      </a:lnTo>
                      <a:lnTo>
                        <a:pt x="539" y="245"/>
                      </a:lnTo>
                      <a:lnTo>
                        <a:pt x="545" y="245"/>
                      </a:lnTo>
                      <a:lnTo>
                        <a:pt x="545" y="245"/>
                      </a:lnTo>
                      <a:lnTo>
                        <a:pt x="551" y="245"/>
                      </a:lnTo>
                      <a:lnTo>
                        <a:pt x="557" y="245"/>
                      </a:lnTo>
                      <a:lnTo>
                        <a:pt x="563" y="245"/>
                      </a:lnTo>
                      <a:lnTo>
                        <a:pt x="563" y="245"/>
                      </a:lnTo>
                      <a:lnTo>
                        <a:pt x="569" y="245"/>
                      </a:lnTo>
                      <a:lnTo>
                        <a:pt x="575" y="245"/>
                      </a:lnTo>
                      <a:lnTo>
                        <a:pt x="575" y="245"/>
                      </a:lnTo>
                      <a:lnTo>
                        <a:pt x="581" y="245"/>
                      </a:lnTo>
                      <a:lnTo>
                        <a:pt x="587" y="245"/>
                      </a:lnTo>
                      <a:lnTo>
                        <a:pt x="593" y="251"/>
                      </a:lnTo>
                      <a:lnTo>
                        <a:pt x="599" y="251"/>
                      </a:lnTo>
                      <a:lnTo>
                        <a:pt x="605" y="251"/>
                      </a:lnTo>
                      <a:lnTo>
                        <a:pt x="611" y="251"/>
                      </a:lnTo>
                      <a:lnTo>
                        <a:pt x="611" y="251"/>
                      </a:lnTo>
                      <a:lnTo>
                        <a:pt x="617" y="251"/>
                      </a:lnTo>
                      <a:lnTo>
                        <a:pt x="623" y="251"/>
                      </a:lnTo>
                      <a:lnTo>
                        <a:pt x="623" y="251"/>
                      </a:lnTo>
                      <a:lnTo>
                        <a:pt x="629" y="251"/>
                      </a:lnTo>
                      <a:lnTo>
                        <a:pt x="635" y="251"/>
                      </a:lnTo>
                      <a:lnTo>
                        <a:pt x="641" y="251"/>
                      </a:lnTo>
                      <a:lnTo>
                        <a:pt x="641" y="251"/>
                      </a:lnTo>
                      <a:lnTo>
                        <a:pt x="646" y="251"/>
                      </a:lnTo>
                      <a:lnTo>
                        <a:pt x="652" y="251"/>
                      </a:lnTo>
                      <a:lnTo>
                        <a:pt x="652" y="251"/>
                      </a:lnTo>
                      <a:lnTo>
                        <a:pt x="664" y="251"/>
                      </a:lnTo>
                      <a:lnTo>
                        <a:pt x="670" y="251"/>
                      </a:lnTo>
                      <a:lnTo>
                        <a:pt x="670" y="251"/>
                      </a:lnTo>
                      <a:lnTo>
                        <a:pt x="676" y="251"/>
                      </a:lnTo>
                      <a:lnTo>
                        <a:pt x="682" y="251"/>
                      </a:lnTo>
                      <a:lnTo>
                        <a:pt x="688" y="251"/>
                      </a:lnTo>
                      <a:lnTo>
                        <a:pt x="688" y="251"/>
                      </a:lnTo>
                      <a:lnTo>
                        <a:pt x="694" y="251"/>
                      </a:lnTo>
                      <a:lnTo>
                        <a:pt x="700" y="251"/>
                      </a:lnTo>
                      <a:lnTo>
                        <a:pt x="700" y="251"/>
                      </a:lnTo>
                      <a:lnTo>
                        <a:pt x="706" y="251"/>
                      </a:lnTo>
                      <a:lnTo>
                        <a:pt x="712" y="251"/>
                      </a:lnTo>
                      <a:lnTo>
                        <a:pt x="712" y="251"/>
                      </a:lnTo>
                      <a:lnTo>
                        <a:pt x="718" y="251"/>
                      </a:lnTo>
                      <a:lnTo>
                        <a:pt x="724" y="251"/>
                      </a:lnTo>
                      <a:lnTo>
                        <a:pt x="730" y="251"/>
                      </a:lnTo>
                      <a:lnTo>
                        <a:pt x="736" y="251"/>
                      </a:lnTo>
                      <a:lnTo>
                        <a:pt x="742" y="251"/>
                      </a:lnTo>
                      <a:lnTo>
                        <a:pt x="748" y="251"/>
                      </a:lnTo>
                      <a:lnTo>
                        <a:pt x="748" y="251"/>
                      </a:lnTo>
                      <a:lnTo>
                        <a:pt x="754" y="251"/>
                      </a:lnTo>
                      <a:lnTo>
                        <a:pt x="760" y="251"/>
                      </a:lnTo>
                      <a:lnTo>
                        <a:pt x="760" y="251"/>
                      </a:lnTo>
                      <a:lnTo>
                        <a:pt x="766" y="251"/>
                      </a:lnTo>
                      <a:lnTo>
                        <a:pt x="772" y="251"/>
                      </a:lnTo>
                      <a:lnTo>
                        <a:pt x="778" y="251"/>
                      </a:lnTo>
                      <a:lnTo>
                        <a:pt x="778" y="251"/>
                      </a:lnTo>
                      <a:lnTo>
                        <a:pt x="784" y="251"/>
                      </a:lnTo>
                      <a:lnTo>
                        <a:pt x="790" y="251"/>
                      </a:lnTo>
                      <a:lnTo>
                        <a:pt x="796" y="251"/>
                      </a:lnTo>
                      <a:lnTo>
                        <a:pt x="802" y="251"/>
                      </a:lnTo>
                      <a:lnTo>
                        <a:pt x="808" y="251"/>
                      </a:lnTo>
                      <a:lnTo>
                        <a:pt x="808" y="251"/>
                      </a:lnTo>
                      <a:lnTo>
                        <a:pt x="814" y="251"/>
                      </a:lnTo>
                      <a:lnTo>
                        <a:pt x="820" y="251"/>
                      </a:lnTo>
                      <a:lnTo>
                        <a:pt x="826" y="251"/>
                      </a:lnTo>
                      <a:lnTo>
                        <a:pt x="826" y="251"/>
                      </a:lnTo>
                      <a:lnTo>
                        <a:pt x="832" y="251"/>
                      </a:lnTo>
                      <a:lnTo>
                        <a:pt x="838" y="251"/>
                      </a:lnTo>
                      <a:lnTo>
                        <a:pt x="838" y="251"/>
                      </a:lnTo>
                      <a:lnTo>
                        <a:pt x="844" y="251"/>
                      </a:lnTo>
                      <a:lnTo>
                        <a:pt x="850" y="251"/>
                      </a:lnTo>
                      <a:lnTo>
                        <a:pt x="856" y="251"/>
                      </a:lnTo>
                      <a:lnTo>
                        <a:pt x="856" y="251"/>
                      </a:lnTo>
                      <a:lnTo>
                        <a:pt x="862" y="251"/>
                      </a:lnTo>
                      <a:lnTo>
                        <a:pt x="868" y="251"/>
                      </a:lnTo>
                      <a:lnTo>
                        <a:pt x="874" y="251"/>
                      </a:lnTo>
                      <a:lnTo>
                        <a:pt x="880" y="251"/>
                      </a:lnTo>
                      <a:lnTo>
                        <a:pt x="886" y="251"/>
                      </a:lnTo>
                      <a:lnTo>
                        <a:pt x="886" y="251"/>
                      </a:lnTo>
                      <a:lnTo>
                        <a:pt x="892" y="251"/>
                      </a:lnTo>
                      <a:lnTo>
                        <a:pt x="898" y="251"/>
                      </a:lnTo>
                      <a:lnTo>
                        <a:pt x="898" y="251"/>
                      </a:lnTo>
                      <a:lnTo>
                        <a:pt x="904" y="251"/>
                      </a:lnTo>
                      <a:lnTo>
                        <a:pt x="910" y="251"/>
                      </a:lnTo>
                      <a:lnTo>
                        <a:pt x="916" y="251"/>
                      </a:lnTo>
                    </a:path>
                  </a:pathLst>
                </a:custGeom>
                <a:noFill/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103" name="Freeform 7"/>
                <p:cNvSpPr>
                  <a:spLocks/>
                </p:cNvSpPr>
                <p:nvPr/>
              </p:nvSpPr>
              <p:spPr bwMode="auto">
                <a:xfrm>
                  <a:off x="2357" y="2081"/>
                  <a:ext cx="413" cy="980"/>
                </a:xfrm>
                <a:custGeom>
                  <a:avLst/>
                  <a:gdLst/>
                  <a:ahLst/>
                  <a:cxnLst>
                    <a:cxn ang="0">
                      <a:pos x="6" y="885"/>
                    </a:cxn>
                    <a:cxn ang="0">
                      <a:pos x="24" y="729"/>
                    </a:cxn>
                    <a:cxn ang="0">
                      <a:pos x="42" y="562"/>
                    </a:cxn>
                    <a:cxn ang="0">
                      <a:pos x="54" y="412"/>
                    </a:cxn>
                    <a:cxn ang="0">
                      <a:pos x="66" y="281"/>
                    </a:cxn>
                    <a:cxn ang="0">
                      <a:pos x="78" y="179"/>
                    </a:cxn>
                    <a:cxn ang="0">
                      <a:pos x="90" y="101"/>
                    </a:cxn>
                    <a:cxn ang="0">
                      <a:pos x="108" y="47"/>
                    </a:cxn>
                    <a:cxn ang="0">
                      <a:pos x="120" y="12"/>
                    </a:cxn>
                    <a:cxn ang="0">
                      <a:pos x="132" y="0"/>
                    </a:cxn>
                    <a:cxn ang="0">
                      <a:pos x="150" y="6"/>
                    </a:cxn>
                    <a:cxn ang="0">
                      <a:pos x="162" y="18"/>
                    </a:cxn>
                    <a:cxn ang="0">
                      <a:pos x="180" y="41"/>
                    </a:cxn>
                    <a:cxn ang="0">
                      <a:pos x="192" y="71"/>
                    </a:cxn>
                    <a:cxn ang="0">
                      <a:pos x="204" y="113"/>
                    </a:cxn>
                    <a:cxn ang="0">
                      <a:pos x="216" y="155"/>
                    </a:cxn>
                    <a:cxn ang="0">
                      <a:pos x="228" y="197"/>
                    </a:cxn>
                    <a:cxn ang="0">
                      <a:pos x="246" y="245"/>
                    </a:cxn>
                    <a:cxn ang="0">
                      <a:pos x="258" y="293"/>
                    </a:cxn>
                    <a:cxn ang="0">
                      <a:pos x="270" y="334"/>
                    </a:cxn>
                    <a:cxn ang="0">
                      <a:pos x="288" y="382"/>
                    </a:cxn>
                    <a:cxn ang="0">
                      <a:pos x="300" y="424"/>
                    </a:cxn>
                    <a:cxn ang="0">
                      <a:pos x="318" y="472"/>
                    </a:cxn>
                    <a:cxn ang="0">
                      <a:pos x="330" y="508"/>
                    </a:cxn>
                    <a:cxn ang="0">
                      <a:pos x="341" y="550"/>
                    </a:cxn>
                    <a:cxn ang="0">
                      <a:pos x="353" y="580"/>
                    </a:cxn>
                    <a:cxn ang="0">
                      <a:pos x="365" y="616"/>
                    </a:cxn>
                    <a:cxn ang="0">
                      <a:pos x="383" y="645"/>
                    </a:cxn>
                    <a:cxn ang="0">
                      <a:pos x="395" y="669"/>
                    </a:cxn>
                    <a:cxn ang="0">
                      <a:pos x="407" y="699"/>
                    </a:cxn>
                    <a:cxn ang="0">
                      <a:pos x="407" y="980"/>
                    </a:cxn>
                    <a:cxn ang="0">
                      <a:pos x="395" y="980"/>
                    </a:cxn>
                    <a:cxn ang="0">
                      <a:pos x="383" y="980"/>
                    </a:cxn>
                    <a:cxn ang="0">
                      <a:pos x="365" y="980"/>
                    </a:cxn>
                    <a:cxn ang="0">
                      <a:pos x="353" y="980"/>
                    </a:cxn>
                    <a:cxn ang="0">
                      <a:pos x="341" y="980"/>
                    </a:cxn>
                    <a:cxn ang="0">
                      <a:pos x="330" y="980"/>
                    </a:cxn>
                    <a:cxn ang="0">
                      <a:pos x="318" y="980"/>
                    </a:cxn>
                    <a:cxn ang="0">
                      <a:pos x="300" y="980"/>
                    </a:cxn>
                    <a:cxn ang="0">
                      <a:pos x="288" y="980"/>
                    </a:cxn>
                    <a:cxn ang="0">
                      <a:pos x="270" y="980"/>
                    </a:cxn>
                    <a:cxn ang="0">
                      <a:pos x="258" y="980"/>
                    </a:cxn>
                    <a:cxn ang="0">
                      <a:pos x="246" y="980"/>
                    </a:cxn>
                    <a:cxn ang="0">
                      <a:pos x="228" y="980"/>
                    </a:cxn>
                    <a:cxn ang="0">
                      <a:pos x="216" y="980"/>
                    </a:cxn>
                    <a:cxn ang="0">
                      <a:pos x="204" y="980"/>
                    </a:cxn>
                    <a:cxn ang="0">
                      <a:pos x="192" y="980"/>
                    </a:cxn>
                    <a:cxn ang="0">
                      <a:pos x="180" y="980"/>
                    </a:cxn>
                    <a:cxn ang="0">
                      <a:pos x="162" y="980"/>
                    </a:cxn>
                    <a:cxn ang="0">
                      <a:pos x="150" y="980"/>
                    </a:cxn>
                    <a:cxn ang="0">
                      <a:pos x="132" y="980"/>
                    </a:cxn>
                    <a:cxn ang="0">
                      <a:pos x="120" y="980"/>
                    </a:cxn>
                    <a:cxn ang="0">
                      <a:pos x="108" y="980"/>
                    </a:cxn>
                    <a:cxn ang="0">
                      <a:pos x="90" y="980"/>
                    </a:cxn>
                    <a:cxn ang="0">
                      <a:pos x="78" y="980"/>
                    </a:cxn>
                    <a:cxn ang="0">
                      <a:pos x="66" y="980"/>
                    </a:cxn>
                    <a:cxn ang="0">
                      <a:pos x="54" y="980"/>
                    </a:cxn>
                    <a:cxn ang="0">
                      <a:pos x="42" y="980"/>
                    </a:cxn>
                    <a:cxn ang="0">
                      <a:pos x="24" y="980"/>
                    </a:cxn>
                    <a:cxn ang="0">
                      <a:pos x="6" y="980"/>
                    </a:cxn>
                    <a:cxn ang="0">
                      <a:pos x="0" y="956"/>
                    </a:cxn>
                  </a:cxnLst>
                  <a:rect l="0" t="0" r="r" b="b"/>
                  <a:pathLst>
                    <a:path w="413" h="980">
                      <a:moveTo>
                        <a:pt x="0" y="956"/>
                      </a:moveTo>
                      <a:lnTo>
                        <a:pt x="6" y="932"/>
                      </a:lnTo>
                      <a:lnTo>
                        <a:pt x="6" y="885"/>
                      </a:lnTo>
                      <a:lnTo>
                        <a:pt x="12" y="837"/>
                      </a:lnTo>
                      <a:lnTo>
                        <a:pt x="18" y="783"/>
                      </a:lnTo>
                      <a:lnTo>
                        <a:pt x="24" y="729"/>
                      </a:lnTo>
                      <a:lnTo>
                        <a:pt x="24" y="669"/>
                      </a:lnTo>
                      <a:lnTo>
                        <a:pt x="36" y="616"/>
                      </a:lnTo>
                      <a:lnTo>
                        <a:pt x="42" y="562"/>
                      </a:lnTo>
                      <a:lnTo>
                        <a:pt x="42" y="508"/>
                      </a:lnTo>
                      <a:lnTo>
                        <a:pt x="48" y="454"/>
                      </a:lnTo>
                      <a:lnTo>
                        <a:pt x="54" y="412"/>
                      </a:lnTo>
                      <a:lnTo>
                        <a:pt x="54" y="364"/>
                      </a:lnTo>
                      <a:lnTo>
                        <a:pt x="60" y="317"/>
                      </a:lnTo>
                      <a:lnTo>
                        <a:pt x="66" y="281"/>
                      </a:lnTo>
                      <a:lnTo>
                        <a:pt x="72" y="239"/>
                      </a:lnTo>
                      <a:lnTo>
                        <a:pt x="72" y="209"/>
                      </a:lnTo>
                      <a:lnTo>
                        <a:pt x="78" y="179"/>
                      </a:lnTo>
                      <a:lnTo>
                        <a:pt x="84" y="149"/>
                      </a:lnTo>
                      <a:lnTo>
                        <a:pt x="84" y="119"/>
                      </a:lnTo>
                      <a:lnTo>
                        <a:pt x="90" y="101"/>
                      </a:lnTo>
                      <a:lnTo>
                        <a:pt x="96" y="77"/>
                      </a:lnTo>
                      <a:lnTo>
                        <a:pt x="102" y="59"/>
                      </a:lnTo>
                      <a:lnTo>
                        <a:pt x="108" y="47"/>
                      </a:lnTo>
                      <a:lnTo>
                        <a:pt x="114" y="36"/>
                      </a:lnTo>
                      <a:lnTo>
                        <a:pt x="114" y="24"/>
                      </a:lnTo>
                      <a:lnTo>
                        <a:pt x="120" y="12"/>
                      </a:lnTo>
                      <a:lnTo>
                        <a:pt x="126" y="12"/>
                      </a:lnTo>
                      <a:lnTo>
                        <a:pt x="132" y="6"/>
                      </a:lnTo>
                      <a:lnTo>
                        <a:pt x="132" y="0"/>
                      </a:lnTo>
                      <a:lnTo>
                        <a:pt x="138" y="0"/>
                      </a:lnTo>
                      <a:lnTo>
                        <a:pt x="144" y="0"/>
                      </a:lnTo>
                      <a:lnTo>
                        <a:pt x="150" y="6"/>
                      </a:lnTo>
                      <a:lnTo>
                        <a:pt x="150" y="12"/>
                      </a:lnTo>
                      <a:lnTo>
                        <a:pt x="156" y="12"/>
                      </a:lnTo>
                      <a:lnTo>
                        <a:pt x="162" y="18"/>
                      </a:lnTo>
                      <a:lnTo>
                        <a:pt x="162" y="30"/>
                      </a:lnTo>
                      <a:lnTo>
                        <a:pt x="174" y="36"/>
                      </a:lnTo>
                      <a:lnTo>
                        <a:pt x="180" y="41"/>
                      </a:lnTo>
                      <a:lnTo>
                        <a:pt x="180" y="53"/>
                      </a:lnTo>
                      <a:lnTo>
                        <a:pt x="186" y="65"/>
                      </a:lnTo>
                      <a:lnTo>
                        <a:pt x="192" y="71"/>
                      </a:lnTo>
                      <a:lnTo>
                        <a:pt x="192" y="89"/>
                      </a:lnTo>
                      <a:lnTo>
                        <a:pt x="198" y="101"/>
                      </a:lnTo>
                      <a:lnTo>
                        <a:pt x="204" y="113"/>
                      </a:lnTo>
                      <a:lnTo>
                        <a:pt x="210" y="125"/>
                      </a:lnTo>
                      <a:lnTo>
                        <a:pt x="210" y="143"/>
                      </a:lnTo>
                      <a:lnTo>
                        <a:pt x="216" y="155"/>
                      </a:lnTo>
                      <a:lnTo>
                        <a:pt x="222" y="167"/>
                      </a:lnTo>
                      <a:lnTo>
                        <a:pt x="222" y="185"/>
                      </a:lnTo>
                      <a:lnTo>
                        <a:pt x="228" y="197"/>
                      </a:lnTo>
                      <a:lnTo>
                        <a:pt x="234" y="215"/>
                      </a:lnTo>
                      <a:lnTo>
                        <a:pt x="240" y="227"/>
                      </a:lnTo>
                      <a:lnTo>
                        <a:pt x="246" y="245"/>
                      </a:lnTo>
                      <a:lnTo>
                        <a:pt x="252" y="263"/>
                      </a:lnTo>
                      <a:lnTo>
                        <a:pt x="252" y="275"/>
                      </a:lnTo>
                      <a:lnTo>
                        <a:pt x="258" y="293"/>
                      </a:lnTo>
                      <a:lnTo>
                        <a:pt x="264" y="305"/>
                      </a:lnTo>
                      <a:lnTo>
                        <a:pt x="270" y="323"/>
                      </a:lnTo>
                      <a:lnTo>
                        <a:pt x="270" y="334"/>
                      </a:lnTo>
                      <a:lnTo>
                        <a:pt x="276" y="352"/>
                      </a:lnTo>
                      <a:lnTo>
                        <a:pt x="282" y="364"/>
                      </a:lnTo>
                      <a:lnTo>
                        <a:pt x="288" y="382"/>
                      </a:lnTo>
                      <a:lnTo>
                        <a:pt x="288" y="394"/>
                      </a:lnTo>
                      <a:lnTo>
                        <a:pt x="294" y="412"/>
                      </a:lnTo>
                      <a:lnTo>
                        <a:pt x="300" y="424"/>
                      </a:lnTo>
                      <a:lnTo>
                        <a:pt x="300" y="442"/>
                      </a:lnTo>
                      <a:lnTo>
                        <a:pt x="312" y="454"/>
                      </a:lnTo>
                      <a:lnTo>
                        <a:pt x="318" y="472"/>
                      </a:lnTo>
                      <a:lnTo>
                        <a:pt x="318" y="484"/>
                      </a:lnTo>
                      <a:lnTo>
                        <a:pt x="324" y="496"/>
                      </a:lnTo>
                      <a:lnTo>
                        <a:pt x="330" y="508"/>
                      </a:lnTo>
                      <a:lnTo>
                        <a:pt x="330" y="520"/>
                      </a:lnTo>
                      <a:lnTo>
                        <a:pt x="336" y="532"/>
                      </a:lnTo>
                      <a:lnTo>
                        <a:pt x="341" y="550"/>
                      </a:lnTo>
                      <a:lnTo>
                        <a:pt x="347" y="556"/>
                      </a:lnTo>
                      <a:lnTo>
                        <a:pt x="347" y="568"/>
                      </a:lnTo>
                      <a:lnTo>
                        <a:pt x="353" y="580"/>
                      </a:lnTo>
                      <a:lnTo>
                        <a:pt x="359" y="592"/>
                      </a:lnTo>
                      <a:lnTo>
                        <a:pt x="365" y="604"/>
                      </a:lnTo>
                      <a:lnTo>
                        <a:pt x="365" y="616"/>
                      </a:lnTo>
                      <a:lnTo>
                        <a:pt x="371" y="621"/>
                      </a:lnTo>
                      <a:lnTo>
                        <a:pt x="377" y="633"/>
                      </a:lnTo>
                      <a:lnTo>
                        <a:pt x="383" y="645"/>
                      </a:lnTo>
                      <a:lnTo>
                        <a:pt x="389" y="651"/>
                      </a:lnTo>
                      <a:lnTo>
                        <a:pt x="395" y="663"/>
                      </a:lnTo>
                      <a:lnTo>
                        <a:pt x="395" y="669"/>
                      </a:lnTo>
                      <a:lnTo>
                        <a:pt x="401" y="687"/>
                      </a:lnTo>
                      <a:lnTo>
                        <a:pt x="407" y="693"/>
                      </a:lnTo>
                      <a:lnTo>
                        <a:pt x="407" y="699"/>
                      </a:lnTo>
                      <a:lnTo>
                        <a:pt x="413" y="705"/>
                      </a:lnTo>
                      <a:lnTo>
                        <a:pt x="413" y="980"/>
                      </a:lnTo>
                      <a:lnTo>
                        <a:pt x="407" y="980"/>
                      </a:lnTo>
                      <a:lnTo>
                        <a:pt x="407" y="980"/>
                      </a:lnTo>
                      <a:lnTo>
                        <a:pt x="401" y="980"/>
                      </a:lnTo>
                      <a:lnTo>
                        <a:pt x="395" y="980"/>
                      </a:lnTo>
                      <a:lnTo>
                        <a:pt x="395" y="980"/>
                      </a:lnTo>
                      <a:lnTo>
                        <a:pt x="389" y="980"/>
                      </a:lnTo>
                      <a:lnTo>
                        <a:pt x="383" y="980"/>
                      </a:lnTo>
                      <a:lnTo>
                        <a:pt x="377" y="980"/>
                      </a:lnTo>
                      <a:lnTo>
                        <a:pt x="371" y="980"/>
                      </a:lnTo>
                      <a:lnTo>
                        <a:pt x="365" y="980"/>
                      </a:lnTo>
                      <a:lnTo>
                        <a:pt x="365" y="980"/>
                      </a:lnTo>
                      <a:lnTo>
                        <a:pt x="359" y="980"/>
                      </a:lnTo>
                      <a:lnTo>
                        <a:pt x="353" y="980"/>
                      </a:lnTo>
                      <a:lnTo>
                        <a:pt x="347" y="980"/>
                      </a:lnTo>
                      <a:lnTo>
                        <a:pt x="347" y="980"/>
                      </a:lnTo>
                      <a:lnTo>
                        <a:pt x="341" y="980"/>
                      </a:lnTo>
                      <a:lnTo>
                        <a:pt x="336" y="980"/>
                      </a:lnTo>
                      <a:lnTo>
                        <a:pt x="330" y="980"/>
                      </a:lnTo>
                      <a:lnTo>
                        <a:pt x="330" y="980"/>
                      </a:lnTo>
                      <a:lnTo>
                        <a:pt x="324" y="980"/>
                      </a:lnTo>
                      <a:lnTo>
                        <a:pt x="318" y="980"/>
                      </a:lnTo>
                      <a:lnTo>
                        <a:pt x="318" y="980"/>
                      </a:lnTo>
                      <a:lnTo>
                        <a:pt x="312" y="980"/>
                      </a:lnTo>
                      <a:lnTo>
                        <a:pt x="300" y="980"/>
                      </a:lnTo>
                      <a:lnTo>
                        <a:pt x="300" y="980"/>
                      </a:lnTo>
                      <a:lnTo>
                        <a:pt x="294" y="980"/>
                      </a:lnTo>
                      <a:lnTo>
                        <a:pt x="288" y="980"/>
                      </a:lnTo>
                      <a:lnTo>
                        <a:pt x="288" y="980"/>
                      </a:lnTo>
                      <a:lnTo>
                        <a:pt x="282" y="980"/>
                      </a:lnTo>
                      <a:lnTo>
                        <a:pt x="276" y="980"/>
                      </a:lnTo>
                      <a:lnTo>
                        <a:pt x="270" y="980"/>
                      </a:lnTo>
                      <a:lnTo>
                        <a:pt x="270" y="980"/>
                      </a:lnTo>
                      <a:lnTo>
                        <a:pt x="264" y="980"/>
                      </a:lnTo>
                      <a:lnTo>
                        <a:pt x="258" y="980"/>
                      </a:lnTo>
                      <a:lnTo>
                        <a:pt x="252" y="980"/>
                      </a:lnTo>
                      <a:lnTo>
                        <a:pt x="252" y="980"/>
                      </a:lnTo>
                      <a:lnTo>
                        <a:pt x="246" y="980"/>
                      </a:lnTo>
                      <a:lnTo>
                        <a:pt x="240" y="980"/>
                      </a:lnTo>
                      <a:lnTo>
                        <a:pt x="234" y="980"/>
                      </a:lnTo>
                      <a:lnTo>
                        <a:pt x="228" y="980"/>
                      </a:lnTo>
                      <a:lnTo>
                        <a:pt x="222" y="980"/>
                      </a:lnTo>
                      <a:lnTo>
                        <a:pt x="222" y="980"/>
                      </a:lnTo>
                      <a:lnTo>
                        <a:pt x="216" y="980"/>
                      </a:lnTo>
                      <a:lnTo>
                        <a:pt x="210" y="980"/>
                      </a:lnTo>
                      <a:lnTo>
                        <a:pt x="210" y="980"/>
                      </a:lnTo>
                      <a:lnTo>
                        <a:pt x="204" y="980"/>
                      </a:lnTo>
                      <a:lnTo>
                        <a:pt x="198" y="980"/>
                      </a:lnTo>
                      <a:lnTo>
                        <a:pt x="192" y="980"/>
                      </a:lnTo>
                      <a:lnTo>
                        <a:pt x="192" y="980"/>
                      </a:lnTo>
                      <a:lnTo>
                        <a:pt x="186" y="980"/>
                      </a:lnTo>
                      <a:lnTo>
                        <a:pt x="180" y="980"/>
                      </a:lnTo>
                      <a:lnTo>
                        <a:pt x="180" y="980"/>
                      </a:lnTo>
                      <a:lnTo>
                        <a:pt x="174" y="980"/>
                      </a:lnTo>
                      <a:lnTo>
                        <a:pt x="162" y="980"/>
                      </a:lnTo>
                      <a:lnTo>
                        <a:pt x="162" y="980"/>
                      </a:lnTo>
                      <a:lnTo>
                        <a:pt x="156" y="980"/>
                      </a:lnTo>
                      <a:lnTo>
                        <a:pt x="150" y="980"/>
                      </a:lnTo>
                      <a:lnTo>
                        <a:pt x="150" y="980"/>
                      </a:lnTo>
                      <a:lnTo>
                        <a:pt x="144" y="980"/>
                      </a:lnTo>
                      <a:lnTo>
                        <a:pt x="138" y="980"/>
                      </a:lnTo>
                      <a:lnTo>
                        <a:pt x="132" y="980"/>
                      </a:lnTo>
                      <a:lnTo>
                        <a:pt x="132" y="980"/>
                      </a:lnTo>
                      <a:lnTo>
                        <a:pt x="126" y="980"/>
                      </a:lnTo>
                      <a:lnTo>
                        <a:pt x="120" y="980"/>
                      </a:lnTo>
                      <a:lnTo>
                        <a:pt x="114" y="980"/>
                      </a:lnTo>
                      <a:lnTo>
                        <a:pt x="114" y="980"/>
                      </a:lnTo>
                      <a:lnTo>
                        <a:pt x="108" y="980"/>
                      </a:lnTo>
                      <a:lnTo>
                        <a:pt x="102" y="980"/>
                      </a:lnTo>
                      <a:lnTo>
                        <a:pt x="96" y="980"/>
                      </a:lnTo>
                      <a:lnTo>
                        <a:pt x="90" y="980"/>
                      </a:lnTo>
                      <a:lnTo>
                        <a:pt x="84" y="980"/>
                      </a:lnTo>
                      <a:lnTo>
                        <a:pt x="84" y="980"/>
                      </a:lnTo>
                      <a:lnTo>
                        <a:pt x="78" y="980"/>
                      </a:lnTo>
                      <a:lnTo>
                        <a:pt x="72" y="980"/>
                      </a:lnTo>
                      <a:lnTo>
                        <a:pt x="72" y="980"/>
                      </a:lnTo>
                      <a:lnTo>
                        <a:pt x="66" y="980"/>
                      </a:lnTo>
                      <a:lnTo>
                        <a:pt x="60" y="980"/>
                      </a:lnTo>
                      <a:lnTo>
                        <a:pt x="54" y="980"/>
                      </a:lnTo>
                      <a:lnTo>
                        <a:pt x="54" y="980"/>
                      </a:lnTo>
                      <a:lnTo>
                        <a:pt x="48" y="980"/>
                      </a:lnTo>
                      <a:lnTo>
                        <a:pt x="42" y="980"/>
                      </a:lnTo>
                      <a:lnTo>
                        <a:pt x="42" y="980"/>
                      </a:lnTo>
                      <a:lnTo>
                        <a:pt x="36" y="980"/>
                      </a:lnTo>
                      <a:lnTo>
                        <a:pt x="24" y="980"/>
                      </a:lnTo>
                      <a:lnTo>
                        <a:pt x="24" y="980"/>
                      </a:lnTo>
                      <a:lnTo>
                        <a:pt x="18" y="980"/>
                      </a:lnTo>
                      <a:lnTo>
                        <a:pt x="12" y="980"/>
                      </a:lnTo>
                      <a:lnTo>
                        <a:pt x="6" y="980"/>
                      </a:lnTo>
                      <a:lnTo>
                        <a:pt x="6" y="980"/>
                      </a:lnTo>
                      <a:lnTo>
                        <a:pt x="0" y="980"/>
                      </a:lnTo>
                      <a:lnTo>
                        <a:pt x="0" y="956"/>
                      </a:lnTo>
                      <a:lnTo>
                        <a:pt x="0" y="956"/>
                      </a:lnTo>
                    </a:path>
                  </a:pathLst>
                </a:custGeom>
                <a:noFill/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-1632" y="2930"/>
              <a:ext cx="0" cy="24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47688" y="1219200"/>
            <a:ext cx="8047037" cy="13731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chemeClr val="accent2"/>
                </a:solidFill>
              </a:rPr>
              <a:t>Muitos testes estatísticos usam uma distribuição de probabilidade conhecida como Qui-quadrado, indicada por </a:t>
            </a:r>
            <a:r>
              <a:rPr lang="en-US" sz="2800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sz="2800" b="1">
                <a:solidFill>
                  <a:schemeClr val="accent2"/>
                </a:solidFill>
              </a:rPr>
              <a:t> ².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104900" y="2443163"/>
            <a:ext cx="1817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sz="1900" b="1">
                <a:solidFill>
                  <a:srgbClr val="000000"/>
                </a:solidFill>
              </a:rPr>
              <a:t> </a:t>
            </a:r>
            <a:r>
              <a:rPr lang="en-US" sz="1900" b="1">
                <a:solidFill>
                  <a:srgbClr val="0066FF"/>
                </a:solidFill>
              </a:rPr>
              <a:t>2</a:t>
            </a:r>
            <a:r>
              <a:rPr lang="en-US" sz="1900" b="1">
                <a:solidFill>
                  <a:srgbClr val="000000"/>
                </a:solidFill>
              </a:rPr>
              <a:t> </a:t>
            </a:r>
            <a:r>
              <a:rPr lang="en-US" sz="1900" b="1">
                <a:solidFill>
                  <a:srgbClr val="0066FF"/>
                </a:solidFill>
              </a:rPr>
              <a:t>para 1 ou 2 gl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457200" y="41910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b="1"/>
              <a:t> </a:t>
            </a:r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b="1">
                <a:solidFill>
                  <a:schemeClr val="accent2"/>
                </a:solidFill>
              </a:rPr>
              <a:t> ² é uma família de distribuições. </a:t>
            </a:r>
          </a:p>
          <a:p>
            <a:pPr algn="l" eaLnBrk="0" hangingPunct="0"/>
            <a:r>
              <a:rPr lang="en-US" b="1">
                <a:solidFill>
                  <a:schemeClr val="accent2"/>
                </a:solidFill>
              </a:rPr>
              <a:t>O gráfico da distribuição de </a:t>
            </a:r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b="1">
                <a:solidFill>
                  <a:schemeClr val="accent2"/>
                </a:solidFill>
              </a:rPr>
              <a:t> ² depende do nº de gl.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0" y="5562600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0" hangingPunct="0"/>
            <a:r>
              <a:rPr lang="en-US" b="1">
                <a:solidFill>
                  <a:srgbClr val="800080"/>
                </a:solidFill>
              </a:rPr>
              <a:t>As 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</a:t>
            </a:r>
            <a:r>
              <a:rPr lang="en-US" b="1">
                <a:solidFill>
                  <a:srgbClr val="800080"/>
                </a:solidFill>
              </a:rPr>
              <a:t> ² distribuições são assimétricas à direita. </a:t>
            </a:r>
          </a:p>
          <a:p>
            <a:pPr lvl="1" eaLnBrk="0" hangingPunct="0"/>
            <a:r>
              <a:rPr lang="en-US" b="1">
                <a:solidFill>
                  <a:srgbClr val="800080"/>
                </a:solidFill>
              </a:rPr>
              <a:t>Os valores de 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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en-US" b="1" baseline="30000">
                <a:solidFill>
                  <a:srgbClr val="800080"/>
                </a:solidFill>
              </a:rPr>
              <a:t>2 </a:t>
            </a:r>
            <a:r>
              <a:rPr lang="en-US" b="1">
                <a:solidFill>
                  <a:srgbClr val="800080"/>
                </a:solidFill>
              </a:rPr>
              <a:t>  são  maiores ou igual a 0.</a:t>
            </a:r>
          </a:p>
          <a:p>
            <a:pPr algn="l" eaLnBrk="0" hangingPunct="0"/>
            <a:endParaRPr lang="en-US" b="1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5384800" y="2501900"/>
            <a:ext cx="21796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sz="1900" b="1">
                <a:solidFill>
                  <a:srgbClr val="0066FF"/>
                </a:solidFill>
              </a:rPr>
              <a:t> 2 para 3 ou mais gl</a:t>
            </a:r>
          </a:p>
        </p:txBody>
      </p:sp>
      <p:grpSp>
        <p:nvGrpSpPr>
          <p:cNvPr id="4110" name="Group 14"/>
          <p:cNvGrpSpPr>
            <a:grpSpLocks/>
          </p:cNvGrpSpPr>
          <p:nvPr/>
        </p:nvGrpSpPr>
        <p:grpSpPr bwMode="auto">
          <a:xfrm>
            <a:off x="4064000" y="2559050"/>
            <a:ext cx="3998913" cy="1758950"/>
            <a:chOff x="1920" y="1824"/>
            <a:chExt cx="1889" cy="1477"/>
          </a:xfrm>
        </p:grpSpPr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3558" y="2917"/>
              <a:ext cx="251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>
                  <a:sym typeface="Symbol" pitchFamily="18" charset="2"/>
                </a:rPr>
                <a:t></a:t>
              </a:r>
              <a:r>
                <a:rPr lang="en-US" sz="1900" b="1">
                  <a:solidFill>
                    <a:srgbClr val="000000"/>
                  </a:solidFill>
                </a:rPr>
                <a:t> 2</a:t>
              </a:r>
            </a:p>
          </p:txBody>
        </p:sp>
        <p:grpSp>
          <p:nvGrpSpPr>
            <p:cNvPr id="4112" name="Group 16"/>
            <p:cNvGrpSpPr>
              <a:grpSpLocks/>
            </p:cNvGrpSpPr>
            <p:nvPr/>
          </p:nvGrpSpPr>
          <p:grpSpPr bwMode="auto">
            <a:xfrm>
              <a:off x="1920" y="1824"/>
              <a:ext cx="1728" cy="1296"/>
              <a:chOff x="-3216" y="2016"/>
              <a:chExt cx="1728" cy="1296"/>
            </a:xfrm>
          </p:grpSpPr>
          <p:sp>
            <p:nvSpPr>
              <p:cNvPr id="4113" name="Line 17"/>
              <p:cNvSpPr>
                <a:spLocks noChangeShapeType="1"/>
              </p:cNvSpPr>
              <p:nvPr/>
            </p:nvSpPr>
            <p:spPr bwMode="auto">
              <a:xfrm>
                <a:off x="-3216" y="3176"/>
                <a:ext cx="17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4" name="Line 18"/>
              <p:cNvSpPr>
                <a:spLocks noChangeShapeType="1"/>
              </p:cNvSpPr>
              <p:nvPr/>
            </p:nvSpPr>
            <p:spPr bwMode="auto">
              <a:xfrm>
                <a:off x="-2928" y="2016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grpSp>
        <p:nvGrpSpPr>
          <p:cNvPr id="4115" name="Group 19"/>
          <p:cNvGrpSpPr>
            <a:grpSpLocks/>
          </p:cNvGrpSpPr>
          <p:nvPr/>
        </p:nvGrpSpPr>
        <p:grpSpPr bwMode="auto">
          <a:xfrm>
            <a:off x="228600" y="2506663"/>
            <a:ext cx="3657600" cy="1760537"/>
            <a:chOff x="66" y="1781"/>
            <a:chExt cx="1728" cy="1479"/>
          </a:xfrm>
        </p:grpSpPr>
        <p:sp>
          <p:nvSpPr>
            <p:cNvPr id="4116" name="Text Box 20"/>
            <p:cNvSpPr txBox="1">
              <a:spLocks noChangeArrowheads="1"/>
            </p:cNvSpPr>
            <p:nvPr/>
          </p:nvSpPr>
          <p:spPr bwMode="auto">
            <a:xfrm>
              <a:off x="1488" y="2876"/>
              <a:ext cx="251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>
                  <a:sym typeface="Symbol" pitchFamily="18" charset="2"/>
                </a:rPr>
                <a:t></a:t>
              </a:r>
              <a:r>
                <a:rPr lang="en-US" sz="1900" b="1">
                  <a:solidFill>
                    <a:srgbClr val="000000"/>
                  </a:solidFill>
                </a:rPr>
                <a:t> 2</a:t>
              </a:r>
            </a:p>
          </p:txBody>
        </p:sp>
        <p:grpSp>
          <p:nvGrpSpPr>
            <p:cNvPr id="4117" name="Group 21"/>
            <p:cNvGrpSpPr>
              <a:grpSpLocks/>
            </p:cNvGrpSpPr>
            <p:nvPr/>
          </p:nvGrpSpPr>
          <p:grpSpPr bwMode="auto">
            <a:xfrm>
              <a:off x="66" y="1781"/>
              <a:ext cx="1728" cy="1296"/>
              <a:chOff x="-3216" y="2016"/>
              <a:chExt cx="1728" cy="1296"/>
            </a:xfrm>
          </p:grpSpPr>
          <p:sp>
            <p:nvSpPr>
              <p:cNvPr id="4118" name="Line 22"/>
              <p:cNvSpPr>
                <a:spLocks noChangeShapeType="1"/>
              </p:cNvSpPr>
              <p:nvPr/>
            </p:nvSpPr>
            <p:spPr bwMode="auto">
              <a:xfrm>
                <a:off x="-3216" y="3176"/>
                <a:ext cx="17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9" name="Line 23"/>
              <p:cNvSpPr>
                <a:spLocks noChangeShapeType="1"/>
              </p:cNvSpPr>
              <p:nvPr/>
            </p:nvSpPr>
            <p:spPr bwMode="auto">
              <a:xfrm>
                <a:off x="-2928" y="2016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4120" name="Arc 24"/>
          <p:cNvSpPr>
            <a:spLocks/>
          </p:cNvSpPr>
          <p:nvPr/>
        </p:nvSpPr>
        <p:spPr bwMode="auto">
          <a:xfrm flipH="1" flipV="1">
            <a:off x="927100" y="2595563"/>
            <a:ext cx="2540000" cy="1257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36880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0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533400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0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762000"/>
          </a:xfrm>
          <a:noFill/>
          <a:ln/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Distribuições Qui-quadrado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 autoUpdateAnimBg="0"/>
      <p:bldP spid="4106" grpId="0" build="p" autoUpdateAnimBg="0" advAuto="500"/>
      <p:bldP spid="4107" grpId="0" build="p" autoUpdateAnimBg="0" advAuto="0"/>
      <p:bldP spid="4108" grpId="0" build="p" autoUpdateAnimBg="0"/>
      <p:bldP spid="4109" grpId="0" autoUpdateAnimBg="0"/>
      <p:bldP spid="4120" grpId="0" animBg="1"/>
      <p:bldP spid="4121" grpId="0" build="p" autoUpdateAnimBg="0" advAuto="0"/>
      <p:bldP spid="4122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505200"/>
            <a:ext cx="7924800" cy="1143000"/>
          </a:xfrm>
          <a:noFill/>
          <a:ln/>
        </p:spPr>
        <p:txBody>
          <a:bodyPr lIns="92075" tIns="46038" rIns="92075" bIns="46038" anchor="b"/>
          <a:lstStyle/>
          <a:p>
            <a:pPr eaLnBrk="0" hangingPunct="0"/>
            <a:r>
              <a:rPr lang="pt-BR"/>
              <a:t/>
            </a:r>
            <a:br>
              <a:rPr lang="pt-BR"/>
            </a:br>
            <a:r>
              <a:rPr lang="pt-BR"/>
              <a:t/>
            </a:r>
            <a:br>
              <a:rPr lang="pt-BR"/>
            </a:br>
            <a:r>
              <a:rPr lang="pt-BR"/>
              <a:t/>
            </a:r>
            <a:br>
              <a:rPr lang="pt-BR"/>
            </a:br>
            <a:r>
              <a:rPr lang="pt-BR" b="1">
                <a:solidFill>
                  <a:srgbClr val="0000CC"/>
                </a:solidFill>
              </a:rPr>
              <a:t>Fórmula:</a:t>
            </a:r>
            <a:r>
              <a:rPr lang="pt-BR" b="1"/>
              <a:t> Graus de liberdade (gl)</a:t>
            </a:r>
            <a:br>
              <a:rPr lang="pt-BR" b="1"/>
            </a:br>
            <a:r>
              <a:rPr lang="pt-BR" b="1"/>
              <a:t/>
            </a:r>
            <a:br>
              <a:rPr lang="pt-BR" b="1"/>
            </a:br>
            <a:r>
              <a:rPr lang="pt-BR" b="1"/>
              <a:t>tabela de contingência:</a:t>
            </a:r>
            <a:br>
              <a:rPr lang="pt-BR" b="1"/>
            </a:br>
            <a:r>
              <a:rPr lang="pt-BR" b="1"/>
              <a:t>R ... Linhas</a:t>
            </a:r>
            <a:br>
              <a:rPr lang="pt-BR" b="1"/>
            </a:br>
            <a:r>
              <a:rPr lang="pt-BR" b="1"/>
              <a:t>C ... Colunas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  <a:noFill/>
          <a:ln/>
        </p:spPr>
        <p:txBody>
          <a:bodyPr lIns="92075" tIns="46038" rIns="92075" bIns="46038"/>
          <a:lstStyle/>
          <a:p>
            <a:pPr eaLnBrk="0" hangingPunct="0"/>
            <a:r>
              <a:rPr lang="pt-BR" sz="4000" b="1"/>
              <a:t>gl = (R-1)(C-1)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5638800" y="6172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0" hangingPunct="0"/>
            <a:r>
              <a:rPr lang="pt-BR" sz="4000" b="1"/>
              <a:t>(R-1)(C-1) = (2-1)(2-1) = 1</a:t>
            </a:r>
          </a:p>
          <a:p>
            <a:pPr eaLnBrk="0" hangingPunct="0"/>
            <a:r>
              <a:rPr lang="pt-BR" sz="4000" b="1"/>
              <a:t>gl = 1</a:t>
            </a:r>
          </a:p>
          <a:p>
            <a:pPr eaLnBrk="0" hangingPunct="0"/>
            <a:endParaRPr lang="pt-BR" sz="4000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354138" y="1066800"/>
            <a:ext cx="6437312" cy="21018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4400">
                <a:solidFill>
                  <a:srgbClr val="0000CC"/>
                </a:solidFill>
              </a:rPr>
              <a:t>Exº:</a:t>
            </a:r>
            <a:r>
              <a:rPr lang="pt-BR" sz="4400">
                <a:solidFill>
                  <a:schemeClr val="tx2"/>
                </a:solidFill>
              </a:rPr>
              <a:t> Graus de liberdade (gl)</a:t>
            </a:r>
            <a:br>
              <a:rPr lang="pt-BR" sz="4400">
                <a:solidFill>
                  <a:schemeClr val="tx2"/>
                </a:solidFill>
              </a:rPr>
            </a:br>
            <a:r>
              <a:rPr lang="pt-BR" sz="4400">
                <a:solidFill>
                  <a:schemeClr val="tx2"/>
                </a:solidFill>
              </a:rPr>
              <a:t> tabela de contingência: </a:t>
            </a:r>
          </a:p>
          <a:p>
            <a:r>
              <a:rPr lang="pt-BR" sz="4400">
                <a:solidFill>
                  <a:schemeClr val="tx2"/>
                </a:solidFill>
              </a:rPr>
              <a:t>2 linhas e 2 colunas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Distribuição por Amostragem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33400" y="1295400"/>
            <a:ext cx="8001000" cy="8858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2600" b="1"/>
              <a:t>A distribuição por amostragem é uma </a:t>
            </a:r>
            <a:r>
              <a:rPr lang="en-US" sz="2600" b="1">
                <a:sym typeface="Euclid Symbol" pitchFamily="18" charset="2"/>
              </a:rPr>
              <a:t>distribuição</a:t>
            </a:r>
            <a:r>
              <a:rPr lang="en-US" sz="2600" b="1"/>
              <a:t> </a:t>
            </a:r>
            <a:r>
              <a:rPr lang="en-US" sz="2600" b="1">
                <a:sym typeface="Euclid Symbol" pitchFamily="18" charset="2"/>
              </a:rPr>
              <a:t></a:t>
            </a:r>
            <a:r>
              <a:rPr lang="en-US" sz="2600" b="1" baseline="30000">
                <a:sym typeface="Euclid Symbol" pitchFamily="18" charset="2"/>
              </a:rPr>
              <a:t>2</a:t>
            </a:r>
            <a:r>
              <a:rPr lang="en-US" sz="2600" b="1">
                <a:sym typeface="Euclid Symbol" pitchFamily="18" charset="2"/>
              </a:rPr>
              <a:t> com graus de liberdade igual a: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447800" y="2413000"/>
            <a:ext cx="5375275" cy="4889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600" b="1"/>
              <a:t>(Nº de linhas – 1) (Nº de colunas – 1) 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85800" y="3429000"/>
            <a:ext cx="7848600" cy="11874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FF0000"/>
                </a:solidFill>
              </a:rPr>
              <a:t>Exemplo:</a:t>
            </a:r>
            <a:r>
              <a:rPr lang="en-US" b="1"/>
              <a:t> Qual a distribuição por amostragem para um teste de independência que tem uma tabela de contingência com 4 linhas e 3 colunas.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381125" y="5029200"/>
            <a:ext cx="7099300" cy="118745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b="1"/>
              <a:t>A distribuição por amostragem é uma </a:t>
            </a:r>
            <a:r>
              <a:rPr lang="en-US" b="1">
                <a:sym typeface="Euclid Symbol" pitchFamily="18" charset="2"/>
              </a:rPr>
              <a:t>distribuição</a:t>
            </a:r>
            <a:r>
              <a:rPr lang="en-US" b="1"/>
              <a:t> </a:t>
            </a:r>
            <a:r>
              <a:rPr lang="en-US" b="1">
                <a:sym typeface="Euclid Symbol" pitchFamily="18" charset="2"/>
              </a:rPr>
              <a:t></a:t>
            </a:r>
            <a:r>
              <a:rPr lang="en-US" b="1" baseline="30000">
                <a:sym typeface="Euclid Symbol" pitchFamily="18" charset="2"/>
              </a:rPr>
              <a:t>2</a:t>
            </a:r>
          </a:p>
          <a:p>
            <a:pPr algn="l" eaLnBrk="0" hangingPunct="0"/>
            <a:r>
              <a:rPr lang="en-US" b="1">
                <a:sym typeface="Euclid Symbol" pitchFamily="18" charset="2"/>
              </a:rPr>
              <a:t> com ( 4 – 1) (3 – 1) = 3*2 = 6 gl</a:t>
            </a:r>
            <a:endParaRPr lang="en-US" b="1"/>
          </a:p>
          <a:p>
            <a:pPr algn="l"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animBg="1" autoUpdateAnimBg="0"/>
      <p:bldP spid="2560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5334000" y="4114800"/>
          <a:ext cx="3124200" cy="2111375"/>
        </p:xfrm>
        <a:graphic>
          <a:graphicData uri="http://schemas.openxmlformats.org/presentationml/2006/ole">
            <p:oleObj spid="_x0000_s74755" name="Clip" r:id="rId3" imgW="0" imgH="0" progId="MS_ClipArt_Gallery.2">
              <p:embed/>
            </p:oleObj>
          </a:graphicData>
        </a:graphic>
      </p:graphicFrame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4343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pt-BR" sz="4400" b="1" u="sng">
                <a:solidFill>
                  <a:srgbClr val="FF0000"/>
                </a:solidFill>
                <a:latin typeface="Arial" charset="0"/>
              </a:rPr>
              <a:t>Qui-quadrado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331788" y="381000"/>
            <a:ext cx="847883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400">
                <a:solidFill>
                  <a:schemeClr val="accent2"/>
                </a:solidFill>
                <a:latin typeface="Arial" charset="0"/>
              </a:rPr>
              <a:t>Termos que devem ser familiares</a:t>
            </a:r>
            <a:endParaRPr lang="pt-BR" sz="4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838200" y="3733800"/>
            <a:ext cx="3733800" cy="3506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en-GB" sz="3200" b="1">
              <a:solidFill>
                <a:srgbClr val="003300"/>
              </a:solidFill>
              <a:latin typeface="Arial" charset="0"/>
            </a:endParaRPr>
          </a:p>
          <a:p>
            <a:pPr eaLnBrk="0" hangingPunct="0">
              <a:lnSpc>
                <a:spcPct val="11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GB" b="1">
                <a:solidFill>
                  <a:srgbClr val="003300"/>
                </a:solidFill>
                <a:latin typeface="Arial" charset="0"/>
              </a:rPr>
              <a:t>graus de liberdade</a:t>
            </a:r>
          </a:p>
          <a:p>
            <a:pPr eaLnBrk="0" hangingPunct="0">
              <a:lnSpc>
                <a:spcPct val="110000"/>
              </a:lnSpc>
              <a:buClr>
                <a:schemeClr val="hlink"/>
              </a:buClr>
              <a:buFont typeface="Wingdings" pitchFamily="2" charset="2"/>
              <a:buNone/>
            </a:pPr>
            <a:endParaRPr lang="en-GB" b="1">
              <a:solidFill>
                <a:srgbClr val="003300"/>
              </a:solidFill>
              <a:latin typeface="Arial" charset="0"/>
            </a:endParaRPr>
          </a:p>
          <a:p>
            <a:pPr eaLnBrk="0" hangingPunct="0">
              <a:lnSpc>
                <a:spcPct val="11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GB" b="1">
                <a:solidFill>
                  <a:srgbClr val="003300"/>
                </a:solidFill>
                <a:latin typeface="Arial" charset="0"/>
              </a:rPr>
              <a:t>estatística do teste</a:t>
            </a:r>
          </a:p>
          <a:p>
            <a:pPr eaLnBrk="0" hangingPunct="0">
              <a:lnSpc>
                <a:spcPct val="110000"/>
              </a:lnSpc>
              <a:buClr>
                <a:schemeClr val="hlink"/>
              </a:buClr>
              <a:buFont typeface="Wingdings" pitchFamily="2" charset="2"/>
              <a:buNone/>
            </a:pPr>
            <a:endParaRPr lang="en-GB" b="1">
              <a:solidFill>
                <a:srgbClr val="003300"/>
              </a:solidFill>
              <a:latin typeface="Arial" charset="0"/>
            </a:endParaRPr>
          </a:p>
          <a:p>
            <a:pPr eaLnBrk="0" hangingPunct="0">
              <a:lnSpc>
                <a:spcPct val="11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GB" b="1">
                <a:solidFill>
                  <a:srgbClr val="003300"/>
                </a:solidFill>
                <a:latin typeface="Arial" charset="0"/>
              </a:rPr>
              <a:t>tabela de contingência</a:t>
            </a:r>
          </a:p>
          <a:p>
            <a:pPr eaLnBrk="0" hangingPunct="0">
              <a:lnSpc>
                <a:spcPct val="95000"/>
              </a:lnSpc>
              <a:buClr>
                <a:schemeClr val="hlink"/>
              </a:buClr>
              <a:buFont typeface="Wingdings" pitchFamily="2" charset="2"/>
              <a:buNone/>
            </a:pPr>
            <a:endParaRPr lang="en-GB" sz="2800" b="1">
              <a:solidFill>
                <a:srgbClr val="003300"/>
              </a:solidFill>
              <a:latin typeface="Arial" charset="0"/>
            </a:endParaRPr>
          </a:p>
          <a:p>
            <a:pPr eaLnBrk="0" hangingPunct="0">
              <a:lnSpc>
                <a:spcPct val="9500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en-GB" sz="3200" b="1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5867400"/>
          </a:xfrm>
          <a:noFill/>
          <a:ln/>
        </p:spPr>
        <p:txBody>
          <a:bodyPr lIns="92075" tIns="46038" rIns="92075" bIns="46038"/>
          <a:lstStyle/>
          <a:p>
            <a:pPr marL="0" indent="0" algn="ctr">
              <a:buFontTx/>
              <a:buNone/>
            </a:pPr>
            <a:r>
              <a:rPr lang="pt-BR" sz="2400" b="1">
                <a:solidFill>
                  <a:srgbClr val="FF0000"/>
                </a:solidFill>
              </a:rPr>
              <a:t> </a:t>
            </a:r>
            <a:r>
              <a:rPr lang="pt-BR" sz="3600" b="1">
                <a:solidFill>
                  <a:srgbClr val="FF0000"/>
                </a:solidFill>
              </a:rPr>
              <a:t>Distribuições Qui-quadrado:</a:t>
            </a:r>
          </a:p>
          <a:p>
            <a:pPr marL="0" indent="0">
              <a:buFontTx/>
              <a:buNone/>
            </a:pPr>
            <a:endParaRPr lang="pt-BR" sz="2400" b="1">
              <a:solidFill>
                <a:srgbClr val="FF0000"/>
              </a:solidFill>
            </a:endParaRPr>
          </a:p>
        </p:txBody>
      </p:sp>
      <p:pic>
        <p:nvPicPr>
          <p:cNvPr id="75779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2125" y="1236663"/>
            <a:ext cx="5619750" cy="344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5780" name="Object 4"/>
          <p:cNvGraphicFramePr>
            <a:graphicFrameLocks/>
          </p:cNvGraphicFramePr>
          <p:nvPr/>
        </p:nvGraphicFramePr>
        <p:xfrm>
          <a:off x="1676400" y="4724400"/>
          <a:ext cx="180975" cy="269875"/>
        </p:xfrm>
        <a:graphic>
          <a:graphicData uri="http://schemas.openxmlformats.org/presentationml/2006/ole">
            <p:oleObj spid="_x0000_s75780" name="Equation" r:id="rId4" imgW="190440" imgH="279360" progId="Equation.3">
              <p:embed/>
            </p:oleObj>
          </a:graphicData>
        </a:graphic>
      </p:graphicFrame>
      <p:graphicFrame>
        <p:nvGraphicFramePr>
          <p:cNvPr id="75781" name="Object 5"/>
          <p:cNvGraphicFramePr>
            <a:graphicFrameLocks/>
          </p:cNvGraphicFramePr>
          <p:nvPr/>
        </p:nvGraphicFramePr>
        <p:xfrm>
          <a:off x="2627313" y="4746625"/>
          <a:ext cx="168275" cy="269875"/>
        </p:xfrm>
        <a:graphic>
          <a:graphicData uri="http://schemas.openxmlformats.org/presentationml/2006/ole">
            <p:oleObj spid="_x0000_s75781" name="Equation" r:id="rId5" imgW="177480" imgH="279360" progId="Equation.3">
              <p:embed/>
            </p:oleObj>
          </a:graphicData>
        </a:graphic>
      </p:graphicFrame>
      <p:graphicFrame>
        <p:nvGraphicFramePr>
          <p:cNvPr id="75782" name="Object 6"/>
          <p:cNvGraphicFramePr>
            <a:graphicFrameLocks/>
          </p:cNvGraphicFramePr>
          <p:nvPr/>
        </p:nvGraphicFramePr>
        <p:xfrm>
          <a:off x="3516313" y="4746625"/>
          <a:ext cx="295275" cy="269875"/>
        </p:xfrm>
        <a:graphic>
          <a:graphicData uri="http://schemas.openxmlformats.org/presentationml/2006/ole">
            <p:oleObj spid="_x0000_s75782" name="Equation" r:id="rId6" imgW="304560" imgH="279360" progId="Equation.3">
              <p:embed/>
            </p:oleObj>
          </a:graphicData>
        </a:graphic>
      </p:graphicFrame>
      <p:graphicFrame>
        <p:nvGraphicFramePr>
          <p:cNvPr id="75783" name="Object 7"/>
          <p:cNvGraphicFramePr>
            <a:graphicFrameLocks/>
          </p:cNvGraphicFramePr>
          <p:nvPr/>
        </p:nvGraphicFramePr>
        <p:xfrm>
          <a:off x="4441825" y="4746625"/>
          <a:ext cx="295275" cy="269875"/>
        </p:xfrm>
        <a:graphic>
          <a:graphicData uri="http://schemas.openxmlformats.org/presentationml/2006/ole">
            <p:oleObj spid="_x0000_s75783" name="Equation" r:id="rId7" imgW="304560" imgH="279360" progId="Equation.3">
              <p:embed/>
            </p:oleObj>
          </a:graphicData>
        </a:graphic>
      </p:graphicFrame>
      <p:graphicFrame>
        <p:nvGraphicFramePr>
          <p:cNvPr id="75784" name="Object 8"/>
          <p:cNvGraphicFramePr>
            <a:graphicFrameLocks/>
          </p:cNvGraphicFramePr>
          <p:nvPr/>
        </p:nvGraphicFramePr>
        <p:xfrm>
          <a:off x="5348288" y="4746625"/>
          <a:ext cx="333375" cy="269875"/>
        </p:xfrm>
        <a:graphic>
          <a:graphicData uri="http://schemas.openxmlformats.org/presentationml/2006/ole">
            <p:oleObj spid="_x0000_s75784" name="Equation" r:id="rId8" imgW="342720" imgH="279360" progId="Equation.3">
              <p:embed/>
            </p:oleObj>
          </a:graphicData>
        </a:graphic>
      </p:graphicFrame>
      <p:graphicFrame>
        <p:nvGraphicFramePr>
          <p:cNvPr id="75785" name="Object 9"/>
          <p:cNvGraphicFramePr>
            <a:graphicFrameLocks/>
          </p:cNvGraphicFramePr>
          <p:nvPr/>
        </p:nvGraphicFramePr>
        <p:xfrm>
          <a:off x="6302375" y="4746625"/>
          <a:ext cx="333375" cy="269875"/>
        </p:xfrm>
        <a:graphic>
          <a:graphicData uri="http://schemas.openxmlformats.org/presentationml/2006/ole">
            <p:oleObj spid="_x0000_s75785" name="Equation" r:id="rId9" imgW="342720" imgH="279360" progId="Equation.3">
              <p:embed/>
            </p:oleObj>
          </a:graphicData>
        </a:graphic>
      </p:graphicFrame>
      <p:graphicFrame>
        <p:nvGraphicFramePr>
          <p:cNvPr id="75786" name="Object 10"/>
          <p:cNvGraphicFramePr>
            <a:graphicFrameLocks/>
          </p:cNvGraphicFramePr>
          <p:nvPr/>
        </p:nvGraphicFramePr>
        <p:xfrm>
          <a:off x="7458075" y="4611688"/>
          <a:ext cx="358775" cy="422275"/>
        </p:xfrm>
        <a:graphic>
          <a:graphicData uri="http://schemas.openxmlformats.org/presentationml/2006/ole">
            <p:oleObj spid="_x0000_s75786" name="Equation" r:id="rId10" imgW="368280" imgH="431640" progId="Equation.3">
              <p:embed/>
            </p:oleObj>
          </a:graphicData>
        </a:graphic>
      </p:graphicFrame>
      <p:graphicFrame>
        <p:nvGraphicFramePr>
          <p:cNvPr id="75787" name="Object 11"/>
          <p:cNvGraphicFramePr>
            <a:graphicFrameLocks/>
          </p:cNvGraphicFramePr>
          <p:nvPr/>
        </p:nvGraphicFramePr>
        <p:xfrm>
          <a:off x="2057400" y="1143000"/>
          <a:ext cx="515938" cy="441325"/>
        </p:xfrm>
        <a:graphic>
          <a:graphicData uri="http://schemas.openxmlformats.org/presentationml/2006/ole">
            <p:oleObj spid="_x0000_s75787" name="Equation" r:id="rId11" imgW="342720" imgH="177480" progId="Equation.3">
              <p:embed/>
            </p:oleObj>
          </a:graphicData>
        </a:graphic>
      </p:graphicFrame>
      <p:graphicFrame>
        <p:nvGraphicFramePr>
          <p:cNvPr id="75788" name="Object 12"/>
          <p:cNvGraphicFramePr>
            <a:graphicFrameLocks/>
          </p:cNvGraphicFramePr>
          <p:nvPr/>
        </p:nvGraphicFramePr>
        <p:xfrm>
          <a:off x="2493963" y="2667000"/>
          <a:ext cx="615950" cy="452438"/>
        </p:xfrm>
        <a:graphic>
          <a:graphicData uri="http://schemas.openxmlformats.org/presentationml/2006/ole">
            <p:oleObj spid="_x0000_s75788" name="Equation" r:id="rId12" imgW="368280" imgH="177480" progId="Equation.3">
              <p:embed/>
            </p:oleObj>
          </a:graphicData>
        </a:graphic>
      </p:graphicFrame>
      <p:graphicFrame>
        <p:nvGraphicFramePr>
          <p:cNvPr id="75789" name="Object 13"/>
          <p:cNvGraphicFramePr>
            <a:graphicFrameLocks/>
          </p:cNvGraphicFramePr>
          <p:nvPr/>
        </p:nvGraphicFramePr>
        <p:xfrm>
          <a:off x="3505200" y="3124200"/>
          <a:ext cx="914400" cy="457200"/>
        </p:xfrm>
        <a:graphic>
          <a:graphicData uri="http://schemas.openxmlformats.org/presentationml/2006/ole">
            <p:oleObj spid="_x0000_s75789" name="Equation" r:id="rId13" imgW="419040" imgH="177480" progId="Equation.3">
              <p:embed/>
            </p:oleObj>
          </a:graphicData>
        </a:graphic>
      </p:graphicFrame>
      <p:graphicFrame>
        <p:nvGraphicFramePr>
          <p:cNvPr id="75790" name="Object 14"/>
          <p:cNvGraphicFramePr>
            <a:graphicFrameLocks/>
          </p:cNvGraphicFramePr>
          <p:nvPr/>
        </p:nvGraphicFramePr>
        <p:xfrm>
          <a:off x="5786438" y="3657600"/>
          <a:ext cx="919162" cy="457200"/>
        </p:xfrm>
        <a:graphic>
          <a:graphicData uri="http://schemas.openxmlformats.org/presentationml/2006/ole">
            <p:oleObj spid="_x0000_s75790" name="Equation" r:id="rId14" imgW="4316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2" name="Group 2"/>
          <p:cNvGrpSpPr>
            <a:grpSpLocks/>
          </p:cNvGrpSpPr>
          <p:nvPr/>
        </p:nvGrpSpPr>
        <p:grpSpPr bwMode="auto">
          <a:xfrm>
            <a:off x="4673600" y="2728913"/>
            <a:ext cx="2825750" cy="1201737"/>
            <a:chOff x="-2064" y="2160"/>
            <a:chExt cx="1335" cy="1010"/>
          </a:xfrm>
        </p:grpSpPr>
        <p:grpSp>
          <p:nvGrpSpPr>
            <p:cNvPr id="76803" name="Group 3"/>
            <p:cNvGrpSpPr>
              <a:grpSpLocks/>
            </p:cNvGrpSpPr>
            <p:nvPr/>
          </p:nvGrpSpPr>
          <p:grpSpPr bwMode="auto">
            <a:xfrm>
              <a:off x="-2064" y="2160"/>
              <a:ext cx="1335" cy="1010"/>
              <a:chOff x="2351" y="2051"/>
              <a:chExt cx="1335" cy="1010"/>
            </a:xfrm>
          </p:grpSpPr>
          <p:sp>
            <p:nvSpPr>
              <p:cNvPr id="76804" name="Line 4"/>
              <p:cNvSpPr>
                <a:spLocks noChangeShapeType="1"/>
              </p:cNvSpPr>
              <p:nvPr/>
            </p:nvSpPr>
            <p:spPr bwMode="auto">
              <a:xfrm flipV="1">
                <a:off x="2351" y="2051"/>
                <a:ext cx="1" cy="1004"/>
              </a:xfrm>
              <a:prstGeom prst="line">
                <a:avLst/>
              </a:prstGeom>
              <a:noFill/>
              <a:ln w="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76805" name="Group 5"/>
              <p:cNvGrpSpPr>
                <a:grpSpLocks/>
              </p:cNvGrpSpPr>
              <p:nvPr/>
            </p:nvGrpSpPr>
            <p:grpSpPr bwMode="auto">
              <a:xfrm>
                <a:off x="2357" y="2081"/>
                <a:ext cx="1329" cy="980"/>
                <a:chOff x="2357" y="2081"/>
                <a:chExt cx="1329" cy="980"/>
              </a:xfrm>
            </p:grpSpPr>
            <p:sp>
              <p:nvSpPr>
                <p:cNvPr id="76806" name="Freeform 6"/>
                <p:cNvSpPr>
                  <a:spLocks/>
                </p:cNvSpPr>
                <p:nvPr/>
              </p:nvSpPr>
              <p:spPr bwMode="auto">
                <a:xfrm>
                  <a:off x="2770" y="2780"/>
                  <a:ext cx="916" cy="251"/>
                </a:xfrm>
                <a:custGeom>
                  <a:avLst/>
                  <a:gdLst/>
                  <a:ahLst/>
                  <a:cxnLst>
                    <a:cxn ang="0">
                      <a:pos x="12" y="30"/>
                    </a:cxn>
                    <a:cxn ang="0">
                      <a:pos x="36" y="60"/>
                    </a:cxn>
                    <a:cxn ang="0">
                      <a:pos x="54" y="84"/>
                    </a:cxn>
                    <a:cxn ang="0">
                      <a:pos x="72" y="102"/>
                    </a:cxn>
                    <a:cxn ang="0">
                      <a:pos x="90" y="120"/>
                    </a:cxn>
                    <a:cxn ang="0">
                      <a:pos x="108" y="138"/>
                    </a:cxn>
                    <a:cxn ang="0">
                      <a:pos x="126" y="156"/>
                    </a:cxn>
                    <a:cxn ang="0">
                      <a:pos x="144" y="168"/>
                    </a:cxn>
                    <a:cxn ang="0">
                      <a:pos x="162" y="180"/>
                    </a:cxn>
                    <a:cxn ang="0">
                      <a:pos x="180" y="192"/>
                    </a:cxn>
                    <a:cxn ang="0">
                      <a:pos x="198" y="198"/>
                    </a:cxn>
                    <a:cxn ang="0">
                      <a:pos x="216" y="210"/>
                    </a:cxn>
                    <a:cxn ang="0">
                      <a:pos x="234" y="210"/>
                    </a:cxn>
                    <a:cxn ang="0">
                      <a:pos x="258" y="215"/>
                    </a:cxn>
                    <a:cxn ang="0">
                      <a:pos x="270" y="221"/>
                    </a:cxn>
                    <a:cxn ang="0">
                      <a:pos x="287" y="227"/>
                    </a:cxn>
                    <a:cxn ang="0">
                      <a:pos x="305" y="227"/>
                    </a:cxn>
                    <a:cxn ang="0">
                      <a:pos x="329" y="233"/>
                    </a:cxn>
                    <a:cxn ang="0">
                      <a:pos x="347" y="233"/>
                    </a:cxn>
                    <a:cxn ang="0">
                      <a:pos x="365" y="239"/>
                    </a:cxn>
                    <a:cxn ang="0">
                      <a:pos x="383" y="239"/>
                    </a:cxn>
                    <a:cxn ang="0">
                      <a:pos x="401" y="245"/>
                    </a:cxn>
                    <a:cxn ang="0">
                      <a:pos x="419" y="245"/>
                    </a:cxn>
                    <a:cxn ang="0">
                      <a:pos x="437" y="245"/>
                    </a:cxn>
                    <a:cxn ang="0">
                      <a:pos x="455" y="245"/>
                    </a:cxn>
                    <a:cxn ang="0">
                      <a:pos x="473" y="245"/>
                    </a:cxn>
                    <a:cxn ang="0">
                      <a:pos x="491" y="245"/>
                    </a:cxn>
                    <a:cxn ang="0">
                      <a:pos x="509" y="245"/>
                    </a:cxn>
                    <a:cxn ang="0">
                      <a:pos x="533" y="245"/>
                    </a:cxn>
                    <a:cxn ang="0">
                      <a:pos x="545" y="245"/>
                    </a:cxn>
                    <a:cxn ang="0">
                      <a:pos x="563" y="245"/>
                    </a:cxn>
                    <a:cxn ang="0">
                      <a:pos x="581" y="245"/>
                    </a:cxn>
                    <a:cxn ang="0">
                      <a:pos x="605" y="251"/>
                    </a:cxn>
                    <a:cxn ang="0">
                      <a:pos x="623" y="251"/>
                    </a:cxn>
                    <a:cxn ang="0">
                      <a:pos x="641" y="251"/>
                    </a:cxn>
                    <a:cxn ang="0">
                      <a:pos x="652" y="251"/>
                    </a:cxn>
                    <a:cxn ang="0">
                      <a:pos x="676" y="251"/>
                    </a:cxn>
                    <a:cxn ang="0">
                      <a:pos x="694" y="251"/>
                    </a:cxn>
                    <a:cxn ang="0">
                      <a:pos x="712" y="251"/>
                    </a:cxn>
                    <a:cxn ang="0">
                      <a:pos x="730" y="251"/>
                    </a:cxn>
                    <a:cxn ang="0">
                      <a:pos x="748" y="251"/>
                    </a:cxn>
                    <a:cxn ang="0">
                      <a:pos x="766" y="251"/>
                    </a:cxn>
                    <a:cxn ang="0">
                      <a:pos x="784" y="251"/>
                    </a:cxn>
                    <a:cxn ang="0">
                      <a:pos x="808" y="251"/>
                    </a:cxn>
                    <a:cxn ang="0">
                      <a:pos x="826" y="251"/>
                    </a:cxn>
                    <a:cxn ang="0">
                      <a:pos x="838" y="251"/>
                    </a:cxn>
                    <a:cxn ang="0">
                      <a:pos x="856" y="251"/>
                    </a:cxn>
                    <a:cxn ang="0">
                      <a:pos x="880" y="251"/>
                    </a:cxn>
                    <a:cxn ang="0">
                      <a:pos x="898" y="251"/>
                    </a:cxn>
                    <a:cxn ang="0">
                      <a:pos x="916" y="251"/>
                    </a:cxn>
                  </a:cxnLst>
                  <a:rect l="0" t="0" r="r" b="b"/>
                  <a:pathLst>
                    <a:path w="916" h="251">
                      <a:moveTo>
                        <a:pt x="0" y="0"/>
                      </a:moveTo>
                      <a:lnTo>
                        <a:pt x="6" y="12"/>
                      </a:lnTo>
                      <a:lnTo>
                        <a:pt x="12" y="18"/>
                      </a:lnTo>
                      <a:lnTo>
                        <a:pt x="12" y="30"/>
                      </a:lnTo>
                      <a:lnTo>
                        <a:pt x="18" y="36"/>
                      </a:lnTo>
                      <a:lnTo>
                        <a:pt x="24" y="42"/>
                      </a:lnTo>
                      <a:lnTo>
                        <a:pt x="24" y="48"/>
                      </a:lnTo>
                      <a:lnTo>
                        <a:pt x="36" y="60"/>
                      </a:lnTo>
                      <a:lnTo>
                        <a:pt x="42" y="60"/>
                      </a:lnTo>
                      <a:lnTo>
                        <a:pt x="42" y="72"/>
                      </a:lnTo>
                      <a:lnTo>
                        <a:pt x="48" y="72"/>
                      </a:lnTo>
                      <a:lnTo>
                        <a:pt x="54" y="84"/>
                      </a:lnTo>
                      <a:lnTo>
                        <a:pt x="54" y="90"/>
                      </a:lnTo>
                      <a:lnTo>
                        <a:pt x="60" y="90"/>
                      </a:lnTo>
                      <a:lnTo>
                        <a:pt x="66" y="96"/>
                      </a:lnTo>
                      <a:lnTo>
                        <a:pt x="72" y="102"/>
                      </a:lnTo>
                      <a:lnTo>
                        <a:pt x="72" y="108"/>
                      </a:lnTo>
                      <a:lnTo>
                        <a:pt x="78" y="114"/>
                      </a:lnTo>
                      <a:lnTo>
                        <a:pt x="84" y="120"/>
                      </a:lnTo>
                      <a:lnTo>
                        <a:pt x="90" y="120"/>
                      </a:lnTo>
                      <a:lnTo>
                        <a:pt x="90" y="126"/>
                      </a:lnTo>
                      <a:lnTo>
                        <a:pt x="96" y="132"/>
                      </a:lnTo>
                      <a:lnTo>
                        <a:pt x="102" y="138"/>
                      </a:lnTo>
                      <a:lnTo>
                        <a:pt x="108" y="138"/>
                      </a:lnTo>
                      <a:lnTo>
                        <a:pt x="114" y="144"/>
                      </a:lnTo>
                      <a:lnTo>
                        <a:pt x="120" y="150"/>
                      </a:lnTo>
                      <a:lnTo>
                        <a:pt x="120" y="150"/>
                      </a:lnTo>
                      <a:lnTo>
                        <a:pt x="126" y="156"/>
                      </a:lnTo>
                      <a:lnTo>
                        <a:pt x="132" y="162"/>
                      </a:lnTo>
                      <a:lnTo>
                        <a:pt x="132" y="162"/>
                      </a:lnTo>
                      <a:lnTo>
                        <a:pt x="138" y="168"/>
                      </a:lnTo>
                      <a:lnTo>
                        <a:pt x="144" y="168"/>
                      </a:lnTo>
                      <a:lnTo>
                        <a:pt x="150" y="174"/>
                      </a:lnTo>
                      <a:lnTo>
                        <a:pt x="150" y="174"/>
                      </a:lnTo>
                      <a:lnTo>
                        <a:pt x="156" y="180"/>
                      </a:lnTo>
                      <a:lnTo>
                        <a:pt x="162" y="180"/>
                      </a:lnTo>
                      <a:lnTo>
                        <a:pt x="162" y="180"/>
                      </a:lnTo>
                      <a:lnTo>
                        <a:pt x="168" y="186"/>
                      </a:lnTo>
                      <a:lnTo>
                        <a:pt x="180" y="186"/>
                      </a:lnTo>
                      <a:lnTo>
                        <a:pt x="180" y="192"/>
                      </a:lnTo>
                      <a:lnTo>
                        <a:pt x="186" y="192"/>
                      </a:lnTo>
                      <a:lnTo>
                        <a:pt x="192" y="198"/>
                      </a:lnTo>
                      <a:lnTo>
                        <a:pt x="198" y="198"/>
                      </a:lnTo>
                      <a:lnTo>
                        <a:pt x="198" y="198"/>
                      </a:lnTo>
                      <a:lnTo>
                        <a:pt x="204" y="198"/>
                      </a:lnTo>
                      <a:lnTo>
                        <a:pt x="210" y="204"/>
                      </a:lnTo>
                      <a:lnTo>
                        <a:pt x="210" y="204"/>
                      </a:lnTo>
                      <a:lnTo>
                        <a:pt x="216" y="210"/>
                      </a:lnTo>
                      <a:lnTo>
                        <a:pt x="222" y="210"/>
                      </a:lnTo>
                      <a:lnTo>
                        <a:pt x="228" y="210"/>
                      </a:lnTo>
                      <a:lnTo>
                        <a:pt x="228" y="210"/>
                      </a:lnTo>
                      <a:lnTo>
                        <a:pt x="234" y="210"/>
                      </a:lnTo>
                      <a:lnTo>
                        <a:pt x="240" y="210"/>
                      </a:lnTo>
                      <a:lnTo>
                        <a:pt x="246" y="215"/>
                      </a:lnTo>
                      <a:lnTo>
                        <a:pt x="252" y="215"/>
                      </a:lnTo>
                      <a:lnTo>
                        <a:pt x="258" y="215"/>
                      </a:lnTo>
                      <a:lnTo>
                        <a:pt x="258" y="221"/>
                      </a:lnTo>
                      <a:lnTo>
                        <a:pt x="264" y="221"/>
                      </a:lnTo>
                      <a:lnTo>
                        <a:pt x="270" y="221"/>
                      </a:lnTo>
                      <a:lnTo>
                        <a:pt x="270" y="221"/>
                      </a:lnTo>
                      <a:lnTo>
                        <a:pt x="276" y="227"/>
                      </a:lnTo>
                      <a:lnTo>
                        <a:pt x="282" y="227"/>
                      </a:lnTo>
                      <a:lnTo>
                        <a:pt x="287" y="227"/>
                      </a:lnTo>
                      <a:lnTo>
                        <a:pt x="287" y="227"/>
                      </a:lnTo>
                      <a:lnTo>
                        <a:pt x="293" y="227"/>
                      </a:lnTo>
                      <a:lnTo>
                        <a:pt x="299" y="227"/>
                      </a:lnTo>
                      <a:lnTo>
                        <a:pt x="299" y="227"/>
                      </a:lnTo>
                      <a:lnTo>
                        <a:pt x="305" y="227"/>
                      </a:lnTo>
                      <a:lnTo>
                        <a:pt x="317" y="227"/>
                      </a:lnTo>
                      <a:lnTo>
                        <a:pt x="317" y="233"/>
                      </a:lnTo>
                      <a:lnTo>
                        <a:pt x="323" y="233"/>
                      </a:lnTo>
                      <a:lnTo>
                        <a:pt x="329" y="233"/>
                      </a:lnTo>
                      <a:lnTo>
                        <a:pt x="335" y="233"/>
                      </a:lnTo>
                      <a:lnTo>
                        <a:pt x="335" y="233"/>
                      </a:lnTo>
                      <a:lnTo>
                        <a:pt x="341" y="233"/>
                      </a:lnTo>
                      <a:lnTo>
                        <a:pt x="347" y="233"/>
                      </a:lnTo>
                      <a:lnTo>
                        <a:pt x="347" y="239"/>
                      </a:lnTo>
                      <a:lnTo>
                        <a:pt x="353" y="239"/>
                      </a:lnTo>
                      <a:lnTo>
                        <a:pt x="359" y="239"/>
                      </a:lnTo>
                      <a:lnTo>
                        <a:pt x="365" y="239"/>
                      </a:lnTo>
                      <a:lnTo>
                        <a:pt x="365" y="239"/>
                      </a:lnTo>
                      <a:lnTo>
                        <a:pt x="371" y="239"/>
                      </a:lnTo>
                      <a:lnTo>
                        <a:pt x="377" y="239"/>
                      </a:lnTo>
                      <a:lnTo>
                        <a:pt x="383" y="239"/>
                      </a:lnTo>
                      <a:lnTo>
                        <a:pt x="389" y="245"/>
                      </a:lnTo>
                      <a:lnTo>
                        <a:pt x="395" y="245"/>
                      </a:lnTo>
                      <a:lnTo>
                        <a:pt x="395" y="245"/>
                      </a:lnTo>
                      <a:lnTo>
                        <a:pt x="401" y="245"/>
                      </a:lnTo>
                      <a:lnTo>
                        <a:pt x="407" y="245"/>
                      </a:lnTo>
                      <a:lnTo>
                        <a:pt x="407" y="245"/>
                      </a:lnTo>
                      <a:lnTo>
                        <a:pt x="413" y="245"/>
                      </a:lnTo>
                      <a:lnTo>
                        <a:pt x="419" y="245"/>
                      </a:lnTo>
                      <a:lnTo>
                        <a:pt x="425" y="245"/>
                      </a:lnTo>
                      <a:lnTo>
                        <a:pt x="425" y="245"/>
                      </a:lnTo>
                      <a:lnTo>
                        <a:pt x="431" y="245"/>
                      </a:lnTo>
                      <a:lnTo>
                        <a:pt x="437" y="245"/>
                      </a:lnTo>
                      <a:lnTo>
                        <a:pt x="437" y="245"/>
                      </a:lnTo>
                      <a:lnTo>
                        <a:pt x="443" y="245"/>
                      </a:lnTo>
                      <a:lnTo>
                        <a:pt x="455" y="245"/>
                      </a:lnTo>
                      <a:lnTo>
                        <a:pt x="455" y="245"/>
                      </a:lnTo>
                      <a:lnTo>
                        <a:pt x="461" y="245"/>
                      </a:lnTo>
                      <a:lnTo>
                        <a:pt x="467" y="245"/>
                      </a:lnTo>
                      <a:lnTo>
                        <a:pt x="473" y="245"/>
                      </a:lnTo>
                      <a:lnTo>
                        <a:pt x="473" y="245"/>
                      </a:lnTo>
                      <a:lnTo>
                        <a:pt x="479" y="245"/>
                      </a:lnTo>
                      <a:lnTo>
                        <a:pt x="485" y="245"/>
                      </a:lnTo>
                      <a:lnTo>
                        <a:pt x="485" y="245"/>
                      </a:lnTo>
                      <a:lnTo>
                        <a:pt x="491" y="245"/>
                      </a:lnTo>
                      <a:lnTo>
                        <a:pt x="497" y="245"/>
                      </a:lnTo>
                      <a:lnTo>
                        <a:pt x="503" y="245"/>
                      </a:lnTo>
                      <a:lnTo>
                        <a:pt x="503" y="245"/>
                      </a:lnTo>
                      <a:lnTo>
                        <a:pt x="509" y="245"/>
                      </a:lnTo>
                      <a:lnTo>
                        <a:pt x="515" y="245"/>
                      </a:lnTo>
                      <a:lnTo>
                        <a:pt x="521" y="245"/>
                      </a:lnTo>
                      <a:lnTo>
                        <a:pt x="527" y="245"/>
                      </a:lnTo>
                      <a:lnTo>
                        <a:pt x="533" y="245"/>
                      </a:lnTo>
                      <a:lnTo>
                        <a:pt x="533" y="245"/>
                      </a:lnTo>
                      <a:lnTo>
                        <a:pt x="539" y="245"/>
                      </a:lnTo>
                      <a:lnTo>
                        <a:pt x="545" y="245"/>
                      </a:lnTo>
                      <a:lnTo>
                        <a:pt x="545" y="245"/>
                      </a:lnTo>
                      <a:lnTo>
                        <a:pt x="551" y="245"/>
                      </a:lnTo>
                      <a:lnTo>
                        <a:pt x="557" y="245"/>
                      </a:lnTo>
                      <a:lnTo>
                        <a:pt x="563" y="245"/>
                      </a:lnTo>
                      <a:lnTo>
                        <a:pt x="563" y="245"/>
                      </a:lnTo>
                      <a:lnTo>
                        <a:pt x="569" y="245"/>
                      </a:lnTo>
                      <a:lnTo>
                        <a:pt x="575" y="245"/>
                      </a:lnTo>
                      <a:lnTo>
                        <a:pt x="575" y="245"/>
                      </a:lnTo>
                      <a:lnTo>
                        <a:pt x="581" y="245"/>
                      </a:lnTo>
                      <a:lnTo>
                        <a:pt x="587" y="245"/>
                      </a:lnTo>
                      <a:lnTo>
                        <a:pt x="593" y="251"/>
                      </a:lnTo>
                      <a:lnTo>
                        <a:pt x="599" y="251"/>
                      </a:lnTo>
                      <a:lnTo>
                        <a:pt x="605" y="251"/>
                      </a:lnTo>
                      <a:lnTo>
                        <a:pt x="611" y="251"/>
                      </a:lnTo>
                      <a:lnTo>
                        <a:pt x="611" y="251"/>
                      </a:lnTo>
                      <a:lnTo>
                        <a:pt x="617" y="251"/>
                      </a:lnTo>
                      <a:lnTo>
                        <a:pt x="623" y="251"/>
                      </a:lnTo>
                      <a:lnTo>
                        <a:pt x="623" y="251"/>
                      </a:lnTo>
                      <a:lnTo>
                        <a:pt x="629" y="251"/>
                      </a:lnTo>
                      <a:lnTo>
                        <a:pt x="635" y="251"/>
                      </a:lnTo>
                      <a:lnTo>
                        <a:pt x="641" y="251"/>
                      </a:lnTo>
                      <a:lnTo>
                        <a:pt x="641" y="251"/>
                      </a:lnTo>
                      <a:lnTo>
                        <a:pt x="646" y="251"/>
                      </a:lnTo>
                      <a:lnTo>
                        <a:pt x="652" y="251"/>
                      </a:lnTo>
                      <a:lnTo>
                        <a:pt x="652" y="251"/>
                      </a:lnTo>
                      <a:lnTo>
                        <a:pt x="664" y="251"/>
                      </a:lnTo>
                      <a:lnTo>
                        <a:pt x="670" y="251"/>
                      </a:lnTo>
                      <a:lnTo>
                        <a:pt x="670" y="251"/>
                      </a:lnTo>
                      <a:lnTo>
                        <a:pt x="676" y="251"/>
                      </a:lnTo>
                      <a:lnTo>
                        <a:pt x="682" y="251"/>
                      </a:lnTo>
                      <a:lnTo>
                        <a:pt x="688" y="251"/>
                      </a:lnTo>
                      <a:lnTo>
                        <a:pt x="688" y="251"/>
                      </a:lnTo>
                      <a:lnTo>
                        <a:pt x="694" y="251"/>
                      </a:lnTo>
                      <a:lnTo>
                        <a:pt x="700" y="251"/>
                      </a:lnTo>
                      <a:lnTo>
                        <a:pt x="700" y="251"/>
                      </a:lnTo>
                      <a:lnTo>
                        <a:pt x="706" y="251"/>
                      </a:lnTo>
                      <a:lnTo>
                        <a:pt x="712" y="251"/>
                      </a:lnTo>
                      <a:lnTo>
                        <a:pt x="712" y="251"/>
                      </a:lnTo>
                      <a:lnTo>
                        <a:pt x="718" y="251"/>
                      </a:lnTo>
                      <a:lnTo>
                        <a:pt x="724" y="251"/>
                      </a:lnTo>
                      <a:lnTo>
                        <a:pt x="730" y="251"/>
                      </a:lnTo>
                      <a:lnTo>
                        <a:pt x="736" y="251"/>
                      </a:lnTo>
                      <a:lnTo>
                        <a:pt x="742" y="251"/>
                      </a:lnTo>
                      <a:lnTo>
                        <a:pt x="748" y="251"/>
                      </a:lnTo>
                      <a:lnTo>
                        <a:pt x="748" y="251"/>
                      </a:lnTo>
                      <a:lnTo>
                        <a:pt x="754" y="251"/>
                      </a:lnTo>
                      <a:lnTo>
                        <a:pt x="760" y="251"/>
                      </a:lnTo>
                      <a:lnTo>
                        <a:pt x="760" y="251"/>
                      </a:lnTo>
                      <a:lnTo>
                        <a:pt x="766" y="251"/>
                      </a:lnTo>
                      <a:lnTo>
                        <a:pt x="772" y="251"/>
                      </a:lnTo>
                      <a:lnTo>
                        <a:pt x="778" y="251"/>
                      </a:lnTo>
                      <a:lnTo>
                        <a:pt x="778" y="251"/>
                      </a:lnTo>
                      <a:lnTo>
                        <a:pt x="784" y="251"/>
                      </a:lnTo>
                      <a:lnTo>
                        <a:pt x="790" y="251"/>
                      </a:lnTo>
                      <a:lnTo>
                        <a:pt x="796" y="251"/>
                      </a:lnTo>
                      <a:lnTo>
                        <a:pt x="802" y="251"/>
                      </a:lnTo>
                      <a:lnTo>
                        <a:pt x="808" y="251"/>
                      </a:lnTo>
                      <a:lnTo>
                        <a:pt x="808" y="251"/>
                      </a:lnTo>
                      <a:lnTo>
                        <a:pt x="814" y="251"/>
                      </a:lnTo>
                      <a:lnTo>
                        <a:pt x="820" y="251"/>
                      </a:lnTo>
                      <a:lnTo>
                        <a:pt x="826" y="251"/>
                      </a:lnTo>
                      <a:lnTo>
                        <a:pt x="826" y="251"/>
                      </a:lnTo>
                      <a:lnTo>
                        <a:pt x="832" y="251"/>
                      </a:lnTo>
                      <a:lnTo>
                        <a:pt x="838" y="251"/>
                      </a:lnTo>
                      <a:lnTo>
                        <a:pt x="838" y="251"/>
                      </a:lnTo>
                      <a:lnTo>
                        <a:pt x="844" y="251"/>
                      </a:lnTo>
                      <a:lnTo>
                        <a:pt x="850" y="251"/>
                      </a:lnTo>
                      <a:lnTo>
                        <a:pt x="856" y="251"/>
                      </a:lnTo>
                      <a:lnTo>
                        <a:pt x="856" y="251"/>
                      </a:lnTo>
                      <a:lnTo>
                        <a:pt x="862" y="251"/>
                      </a:lnTo>
                      <a:lnTo>
                        <a:pt x="868" y="251"/>
                      </a:lnTo>
                      <a:lnTo>
                        <a:pt x="874" y="251"/>
                      </a:lnTo>
                      <a:lnTo>
                        <a:pt x="880" y="251"/>
                      </a:lnTo>
                      <a:lnTo>
                        <a:pt x="886" y="251"/>
                      </a:lnTo>
                      <a:lnTo>
                        <a:pt x="886" y="251"/>
                      </a:lnTo>
                      <a:lnTo>
                        <a:pt x="892" y="251"/>
                      </a:lnTo>
                      <a:lnTo>
                        <a:pt x="898" y="251"/>
                      </a:lnTo>
                      <a:lnTo>
                        <a:pt x="898" y="251"/>
                      </a:lnTo>
                      <a:lnTo>
                        <a:pt x="904" y="251"/>
                      </a:lnTo>
                      <a:lnTo>
                        <a:pt x="910" y="251"/>
                      </a:lnTo>
                      <a:lnTo>
                        <a:pt x="916" y="251"/>
                      </a:lnTo>
                    </a:path>
                  </a:pathLst>
                </a:custGeom>
                <a:noFill/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76807" name="Freeform 7"/>
                <p:cNvSpPr>
                  <a:spLocks/>
                </p:cNvSpPr>
                <p:nvPr/>
              </p:nvSpPr>
              <p:spPr bwMode="auto">
                <a:xfrm>
                  <a:off x="2357" y="2081"/>
                  <a:ext cx="413" cy="980"/>
                </a:xfrm>
                <a:custGeom>
                  <a:avLst/>
                  <a:gdLst/>
                  <a:ahLst/>
                  <a:cxnLst>
                    <a:cxn ang="0">
                      <a:pos x="6" y="885"/>
                    </a:cxn>
                    <a:cxn ang="0">
                      <a:pos x="24" y="729"/>
                    </a:cxn>
                    <a:cxn ang="0">
                      <a:pos x="42" y="562"/>
                    </a:cxn>
                    <a:cxn ang="0">
                      <a:pos x="54" y="412"/>
                    </a:cxn>
                    <a:cxn ang="0">
                      <a:pos x="66" y="281"/>
                    </a:cxn>
                    <a:cxn ang="0">
                      <a:pos x="78" y="179"/>
                    </a:cxn>
                    <a:cxn ang="0">
                      <a:pos x="90" y="101"/>
                    </a:cxn>
                    <a:cxn ang="0">
                      <a:pos x="108" y="47"/>
                    </a:cxn>
                    <a:cxn ang="0">
                      <a:pos x="120" y="12"/>
                    </a:cxn>
                    <a:cxn ang="0">
                      <a:pos x="132" y="0"/>
                    </a:cxn>
                    <a:cxn ang="0">
                      <a:pos x="150" y="6"/>
                    </a:cxn>
                    <a:cxn ang="0">
                      <a:pos x="162" y="18"/>
                    </a:cxn>
                    <a:cxn ang="0">
                      <a:pos x="180" y="41"/>
                    </a:cxn>
                    <a:cxn ang="0">
                      <a:pos x="192" y="71"/>
                    </a:cxn>
                    <a:cxn ang="0">
                      <a:pos x="204" y="113"/>
                    </a:cxn>
                    <a:cxn ang="0">
                      <a:pos x="216" y="155"/>
                    </a:cxn>
                    <a:cxn ang="0">
                      <a:pos x="228" y="197"/>
                    </a:cxn>
                    <a:cxn ang="0">
                      <a:pos x="246" y="245"/>
                    </a:cxn>
                    <a:cxn ang="0">
                      <a:pos x="258" y="293"/>
                    </a:cxn>
                    <a:cxn ang="0">
                      <a:pos x="270" y="334"/>
                    </a:cxn>
                    <a:cxn ang="0">
                      <a:pos x="288" y="382"/>
                    </a:cxn>
                    <a:cxn ang="0">
                      <a:pos x="300" y="424"/>
                    </a:cxn>
                    <a:cxn ang="0">
                      <a:pos x="318" y="472"/>
                    </a:cxn>
                    <a:cxn ang="0">
                      <a:pos x="330" y="508"/>
                    </a:cxn>
                    <a:cxn ang="0">
                      <a:pos x="341" y="550"/>
                    </a:cxn>
                    <a:cxn ang="0">
                      <a:pos x="353" y="580"/>
                    </a:cxn>
                    <a:cxn ang="0">
                      <a:pos x="365" y="616"/>
                    </a:cxn>
                    <a:cxn ang="0">
                      <a:pos x="383" y="645"/>
                    </a:cxn>
                    <a:cxn ang="0">
                      <a:pos x="395" y="669"/>
                    </a:cxn>
                    <a:cxn ang="0">
                      <a:pos x="407" y="699"/>
                    </a:cxn>
                    <a:cxn ang="0">
                      <a:pos x="407" y="980"/>
                    </a:cxn>
                    <a:cxn ang="0">
                      <a:pos x="395" y="980"/>
                    </a:cxn>
                    <a:cxn ang="0">
                      <a:pos x="383" y="980"/>
                    </a:cxn>
                    <a:cxn ang="0">
                      <a:pos x="365" y="980"/>
                    </a:cxn>
                    <a:cxn ang="0">
                      <a:pos x="353" y="980"/>
                    </a:cxn>
                    <a:cxn ang="0">
                      <a:pos x="341" y="980"/>
                    </a:cxn>
                    <a:cxn ang="0">
                      <a:pos x="330" y="980"/>
                    </a:cxn>
                    <a:cxn ang="0">
                      <a:pos x="318" y="980"/>
                    </a:cxn>
                    <a:cxn ang="0">
                      <a:pos x="300" y="980"/>
                    </a:cxn>
                    <a:cxn ang="0">
                      <a:pos x="288" y="980"/>
                    </a:cxn>
                    <a:cxn ang="0">
                      <a:pos x="270" y="980"/>
                    </a:cxn>
                    <a:cxn ang="0">
                      <a:pos x="258" y="980"/>
                    </a:cxn>
                    <a:cxn ang="0">
                      <a:pos x="246" y="980"/>
                    </a:cxn>
                    <a:cxn ang="0">
                      <a:pos x="228" y="980"/>
                    </a:cxn>
                    <a:cxn ang="0">
                      <a:pos x="216" y="980"/>
                    </a:cxn>
                    <a:cxn ang="0">
                      <a:pos x="204" y="980"/>
                    </a:cxn>
                    <a:cxn ang="0">
                      <a:pos x="192" y="980"/>
                    </a:cxn>
                    <a:cxn ang="0">
                      <a:pos x="180" y="980"/>
                    </a:cxn>
                    <a:cxn ang="0">
                      <a:pos x="162" y="980"/>
                    </a:cxn>
                    <a:cxn ang="0">
                      <a:pos x="150" y="980"/>
                    </a:cxn>
                    <a:cxn ang="0">
                      <a:pos x="132" y="980"/>
                    </a:cxn>
                    <a:cxn ang="0">
                      <a:pos x="120" y="980"/>
                    </a:cxn>
                    <a:cxn ang="0">
                      <a:pos x="108" y="980"/>
                    </a:cxn>
                    <a:cxn ang="0">
                      <a:pos x="90" y="980"/>
                    </a:cxn>
                    <a:cxn ang="0">
                      <a:pos x="78" y="980"/>
                    </a:cxn>
                    <a:cxn ang="0">
                      <a:pos x="66" y="980"/>
                    </a:cxn>
                    <a:cxn ang="0">
                      <a:pos x="54" y="980"/>
                    </a:cxn>
                    <a:cxn ang="0">
                      <a:pos x="42" y="980"/>
                    </a:cxn>
                    <a:cxn ang="0">
                      <a:pos x="24" y="980"/>
                    </a:cxn>
                    <a:cxn ang="0">
                      <a:pos x="6" y="980"/>
                    </a:cxn>
                    <a:cxn ang="0">
                      <a:pos x="0" y="956"/>
                    </a:cxn>
                  </a:cxnLst>
                  <a:rect l="0" t="0" r="r" b="b"/>
                  <a:pathLst>
                    <a:path w="413" h="980">
                      <a:moveTo>
                        <a:pt x="0" y="956"/>
                      </a:moveTo>
                      <a:lnTo>
                        <a:pt x="6" y="932"/>
                      </a:lnTo>
                      <a:lnTo>
                        <a:pt x="6" y="885"/>
                      </a:lnTo>
                      <a:lnTo>
                        <a:pt x="12" y="837"/>
                      </a:lnTo>
                      <a:lnTo>
                        <a:pt x="18" y="783"/>
                      </a:lnTo>
                      <a:lnTo>
                        <a:pt x="24" y="729"/>
                      </a:lnTo>
                      <a:lnTo>
                        <a:pt x="24" y="669"/>
                      </a:lnTo>
                      <a:lnTo>
                        <a:pt x="36" y="616"/>
                      </a:lnTo>
                      <a:lnTo>
                        <a:pt x="42" y="562"/>
                      </a:lnTo>
                      <a:lnTo>
                        <a:pt x="42" y="508"/>
                      </a:lnTo>
                      <a:lnTo>
                        <a:pt x="48" y="454"/>
                      </a:lnTo>
                      <a:lnTo>
                        <a:pt x="54" y="412"/>
                      </a:lnTo>
                      <a:lnTo>
                        <a:pt x="54" y="364"/>
                      </a:lnTo>
                      <a:lnTo>
                        <a:pt x="60" y="317"/>
                      </a:lnTo>
                      <a:lnTo>
                        <a:pt x="66" y="281"/>
                      </a:lnTo>
                      <a:lnTo>
                        <a:pt x="72" y="239"/>
                      </a:lnTo>
                      <a:lnTo>
                        <a:pt x="72" y="209"/>
                      </a:lnTo>
                      <a:lnTo>
                        <a:pt x="78" y="179"/>
                      </a:lnTo>
                      <a:lnTo>
                        <a:pt x="84" y="149"/>
                      </a:lnTo>
                      <a:lnTo>
                        <a:pt x="84" y="119"/>
                      </a:lnTo>
                      <a:lnTo>
                        <a:pt x="90" y="101"/>
                      </a:lnTo>
                      <a:lnTo>
                        <a:pt x="96" y="77"/>
                      </a:lnTo>
                      <a:lnTo>
                        <a:pt x="102" y="59"/>
                      </a:lnTo>
                      <a:lnTo>
                        <a:pt x="108" y="47"/>
                      </a:lnTo>
                      <a:lnTo>
                        <a:pt x="114" y="36"/>
                      </a:lnTo>
                      <a:lnTo>
                        <a:pt x="114" y="24"/>
                      </a:lnTo>
                      <a:lnTo>
                        <a:pt x="120" y="12"/>
                      </a:lnTo>
                      <a:lnTo>
                        <a:pt x="126" y="12"/>
                      </a:lnTo>
                      <a:lnTo>
                        <a:pt x="132" y="6"/>
                      </a:lnTo>
                      <a:lnTo>
                        <a:pt x="132" y="0"/>
                      </a:lnTo>
                      <a:lnTo>
                        <a:pt x="138" y="0"/>
                      </a:lnTo>
                      <a:lnTo>
                        <a:pt x="144" y="0"/>
                      </a:lnTo>
                      <a:lnTo>
                        <a:pt x="150" y="6"/>
                      </a:lnTo>
                      <a:lnTo>
                        <a:pt x="150" y="12"/>
                      </a:lnTo>
                      <a:lnTo>
                        <a:pt x="156" y="12"/>
                      </a:lnTo>
                      <a:lnTo>
                        <a:pt x="162" y="18"/>
                      </a:lnTo>
                      <a:lnTo>
                        <a:pt x="162" y="30"/>
                      </a:lnTo>
                      <a:lnTo>
                        <a:pt x="174" y="36"/>
                      </a:lnTo>
                      <a:lnTo>
                        <a:pt x="180" y="41"/>
                      </a:lnTo>
                      <a:lnTo>
                        <a:pt x="180" y="53"/>
                      </a:lnTo>
                      <a:lnTo>
                        <a:pt x="186" y="65"/>
                      </a:lnTo>
                      <a:lnTo>
                        <a:pt x="192" y="71"/>
                      </a:lnTo>
                      <a:lnTo>
                        <a:pt x="192" y="89"/>
                      </a:lnTo>
                      <a:lnTo>
                        <a:pt x="198" y="101"/>
                      </a:lnTo>
                      <a:lnTo>
                        <a:pt x="204" y="113"/>
                      </a:lnTo>
                      <a:lnTo>
                        <a:pt x="210" y="125"/>
                      </a:lnTo>
                      <a:lnTo>
                        <a:pt x="210" y="143"/>
                      </a:lnTo>
                      <a:lnTo>
                        <a:pt x="216" y="155"/>
                      </a:lnTo>
                      <a:lnTo>
                        <a:pt x="222" y="167"/>
                      </a:lnTo>
                      <a:lnTo>
                        <a:pt x="222" y="185"/>
                      </a:lnTo>
                      <a:lnTo>
                        <a:pt x="228" y="197"/>
                      </a:lnTo>
                      <a:lnTo>
                        <a:pt x="234" y="215"/>
                      </a:lnTo>
                      <a:lnTo>
                        <a:pt x="240" y="227"/>
                      </a:lnTo>
                      <a:lnTo>
                        <a:pt x="246" y="245"/>
                      </a:lnTo>
                      <a:lnTo>
                        <a:pt x="252" y="263"/>
                      </a:lnTo>
                      <a:lnTo>
                        <a:pt x="252" y="275"/>
                      </a:lnTo>
                      <a:lnTo>
                        <a:pt x="258" y="293"/>
                      </a:lnTo>
                      <a:lnTo>
                        <a:pt x="264" y="305"/>
                      </a:lnTo>
                      <a:lnTo>
                        <a:pt x="270" y="323"/>
                      </a:lnTo>
                      <a:lnTo>
                        <a:pt x="270" y="334"/>
                      </a:lnTo>
                      <a:lnTo>
                        <a:pt x="276" y="352"/>
                      </a:lnTo>
                      <a:lnTo>
                        <a:pt x="282" y="364"/>
                      </a:lnTo>
                      <a:lnTo>
                        <a:pt x="288" y="382"/>
                      </a:lnTo>
                      <a:lnTo>
                        <a:pt x="288" y="394"/>
                      </a:lnTo>
                      <a:lnTo>
                        <a:pt x="294" y="412"/>
                      </a:lnTo>
                      <a:lnTo>
                        <a:pt x="300" y="424"/>
                      </a:lnTo>
                      <a:lnTo>
                        <a:pt x="300" y="442"/>
                      </a:lnTo>
                      <a:lnTo>
                        <a:pt x="312" y="454"/>
                      </a:lnTo>
                      <a:lnTo>
                        <a:pt x="318" y="472"/>
                      </a:lnTo>
                      <a:lnTo>
                        <a:pt x="318" y="484"/>
                      </a:lnTo>
                      <a:lnTo>
                        <a:pt x="324" y="496"/>
                      </a:lnTo>
                      <a:lnTo>
                        <a:pt x="330" y="508"/>
                      </a:lnTo>
                      <a:lnTo>
                        <a:pt x="330" y="520"/>
                      </a:lnTo>
                      <a:lnTo>
                        <a:pt x="336" y="532"/>
                      </a:lnTo>
                      <a:lnTo>
                        <a:pt x="341" y="550"/>
                      </a:lnTo>
                      <a:lnTo>
                        <a:pt x="347" y="556"/>
                      </a:lnTo>
                      <a:lnTo>
                        <a:pt x="347" y="568"/>
                      </a:lnTo>
                      <a:lnTo>
                        <a:pt x="353" y="580"/>
                      </a:lnTo>
                      <a:lnTo>
                        <a:pt x="359" y="592"/>
                      </a:lnTo>
                      <a:lnTo>
                        <a:pt x="365" y="604"/>
                      </a:lnTo>
                      <a:lnTo>
                        <a:pt x="365" y="616"/>
                      </a:lnTo>
                      <a:lnTo>
                        <a:pt x="371" y="621"/>
                      </a:lnTo>
                      <a:lnTo>
                        <a:pt x="377" y="633"/>
                      </a:lnTo>
                      <a:lnTo>
                        <a:pt x="383" y="645"/>
                      </a:lnTo>
                      <a:lnTo>
                        <a:pt x="389" y="651"/>
                      </a:lnTo>
                      <a:lnTo>
                        <a:pt x="395" y="663"/>
                      </a:lnTo>
                      <a:lnTo>
                        <a:pt x="395" y="669"/>
                      </a:lnTo>
                      <a:lnTo>
                        <a:pt x="401" y="687"/>
                      </a:lnTo>
                      <a:lnTo>
                        <a:pt x="407" y="693"/>
                      </a:lnTo>
                      <a:lnTo>
                        <a:pt x="407" y="699"/>
                      </a:lnTo>
                      <a:lnTo>
                        <a:pt x="413" y="705"/>
                      </a:lnTo>
                      <a:lnTo>
                        <a:pt x="413" y="980"/>
                      </a:lnTo>
                      <a:lnTo>
                        <a:pt x="407" y="980"/>
                      </a:lnTo>
                      <a:lnTo>
                        <a:pt x="407" y="980"/>
                      </a:lnTo>
                      <a:lnTo>
                        <a:pt x="401" y="980"/>
                      </a:lnTo>
                      <a:lnTo>
                        <a:pt x="395" y="980"/>
                      </a:lnTo>
                      <a:lnTo>
                        <a:pt x="395" y="980"/>
                      </a:lnTo>
                      <a:lnTo>
                        <a:pt x="389" y="980"/>
                      </a:lnTo>
                      <a:lnTo>
                        <a:pt x="383" y="980"/>
                      </a:lnTo>
                      <a:lnTo>
                        <a:pt x="377" y="980"/>
                      </a:lnTo>
                      <a:lnTo>
                        <a:pt x="371" y="980"/>
                      </a:lnTo>
                      <a:lnTo>
                        <a:pt x="365" y="980"/>
                      </a:lnTo>
                      <a:lnTo>
                        <a:pt x="365" y="980"/>
                      </a:lnTo>
                      <a:lnTo>
                        <a:pt x="359" y="980"/>
                      </a:lnTo>
                      <a:lnTo>
                        <a:pt x="353" y="980"/>
                      </a:lnTo>
                      <a:lnTo>
                        <a:pt x="347" y="980"/>
                      </a:lnTo>
                      <a:lnTo>
                        <a:pt x="347" y="980"/>
                      </a:lnTo>
                      <a:lnTo>
                        <a:pt x="341" y="980"/>
                      </a:lnTo>
                      <a:lnTo>
                        <a:pt x="336" y="980"/>
                      </a:lnTo>
                      <a:lnTo>
                        <a:pt x="330" y="980"/>
                      </a:lnTo>
                      <a:lnTo>
                        <a:pt x="330" y="980"/>
                      </a:lnTo>
                      <a:lnTo>
                        <a:pt x="324" y="980"/>
                      </a:lnTo>
                      <a:lnTo>
                        <a:pt x="318" y="980"/>
                      </a:lnTo>
                      <a:lnTo>
                        <a:pt x="318" y="980"/>
                      </a:lnTo>
                      <a:lnTo>
                        <a:pt x="312" y="980"/>
                      </a:lnTo>
                      <a:lnTo>
                        <a:pt x="300" y="980"/>
                      </a:lnTo>
                      <a:lnTo>
                        <a:pt x="300" y="980"/>
                      </a:lnTo>
                      <a:lnTo>
                        <a:pt x="294" y="980"/>
                      </a:lnTo>
                      <a:lnTo>
                        <a:pt x="288" y="980"/>
                      </a:lnTo>
                      <a:lnTo>
                        <a:pt x="288" y="980"/>
                      </a:lnTo>
                      <a:lnTo>
                        <a:pt x="282" y="980"/>
                      </a:lnTo>
                      <a:lnTo>
                        <a:pt x="276" y="980"/>
                      </a:lnTo>
                      <a:lnTo>
                        <a:pt x="270" y="980"/>
                      </a:lnTo>
                      <a:lnTo>
                        <a:pt x="270" y="980"/>
                      </a:lnTo>
                      <a:lnTo>
                        <a:pt x="264" y="980"/>
                      </a:lnTo>
                      <a:lnTo>
                        <a:pt x="258" y="980"/>
                      </a:lnTo>
                      <a:lnTo>
                        <a:pt x="252" y="980"/>
                      </a:lnTo>
                      <a:lnTo>
                        <a:pt x="252" y="980"/>
                      </a:lnTo>
                      <a:lnTo>
                        <a:pt x="246" y="980"/>
                      </a:lnTo>
                      <a:lnTo>
                        <a:pt x="240" y="980"/>
                      </a:lnTo>
                      <a:lnTo>
                        <a:pt x="234" y="980"/>
                      </a:lnTo>
                      <a:lnTo>
                        <a:pt x="228" y="980"/>
                      </a:lnTo>
                      <a:lnTo>
                        <a:pt x="222" y="980"/>
                      </a:lnTo>
                      <a:lnTo>
                        <a:pt x="222" y="980"/>
                      </a:lnTo>
                      <a:lnTo>
                        <a:pt x="216" y="980"/>
                      </a:lnTo>
                      <a:lnTo>
                        <a:pt x="210" y="980"/>
                      </a:lnTo>
                      <a:lnTo>
                        <a:pt x="210" y="980"/>
                      </a:lnTo>
                      <a:lnTo>
                        <a:pt x="204" y="980"/>
                      </a:lnTo>
                      <a:lnTo>
                        <a:pt x="198" y="980"/>
                      </a:lnTo>
                      <a:lnTo>
                        <a:pt x="192" y="980"/>
                      </a:lnTo>
                      <a:lnTo>
                        <a:pt x="192" y="980"/>
                      </a:lnTo>
                      <a:lnTo>
                        <a:pt x="186" y="980"/>
                      </a:lnTo>
                      <a:lnTo>
                        <a:pt x="180" y="980"/>
                      </a:lnTo>
                      <a:lnTo>
                        <a:pt x="180" y="980"/>
                      </a:lnTo>
                      <a:lnTo>
                        <a:pt x="174" y="980"/>
                      </a:lnTo>
                      <a:lnTo>
                        <a:pt x="162" y="980"/>
                      </a:lnTo>
                      <a:lnTo>
                        <a:pt x="162" y="980"/>
                      </a:lnTo>
                      <a:lnTo>
                        <a:pt x="156" y="980"/>
                      </a:lnTo>
                      <a:lnTo>
                        <a:pt x="150" y="980"/>
                      </a:lnTo>
                      <a:lnTo>
                        <a:pt x="150" y="980"/>
                      </a:lnTo>
                      <a:lnTo>
                        <a:pt x="144" y="980"/>
                      </a:lnTo>
                      <a:lnTo>
                        <a:pt x="138" y="980"/>
                      </a:lnTo>
                      <a:lnTo>
                        <a:pt x="132" y="980"/>
                      </a:lnTo>
                      <a:lnTo>
                        <a:pt x="132" y="980"/>
                      </a:lnTo>
                      <a:lnTo>
                        <a:pt x="126" y="980"/>
                      </a:lnTo>
                      <a:lnTo>
                        <a:pt x="120" y="980"/>
                      </a:lnTo>
                      <a:lnTo>
                        <a:pt x="114" y="980"/>
                      </a:lnTo>
                      <a:lnTo>
                        <a:pt x="114" y="980"/>
                      </a:lnTo>
                      <a:lnTo>
                        <a:pt x="108" y="980"/>
                      </a:lnTo>
                      <a:lnTo>
                        <a:pt x="102" y="980"/>
                      </a:lnTo>
                      <a:lnTo>
                        <a:pt x="96" y="980"/>
                      </a:lnTo>
                      <a:lnTo>
                        <a:pt x="90" y="980"/>
                      </a:lnTo>
                      <a:lnTo>
                        <a:pt x="84" y="980"/>
                      </a:lnTo>
                      <a:lnTo>
                        <a:pt x="84" y="980"/>
                      </a:lnTo>
                      <a:lnTo>
                        <a:pt x="78" y="980"/>
                      </a:lnTo>
                      <a:lnTo>
                        <a:pt x="72" y="980"/>
                      </a:lnTo>
                      <a:lnTo>
                        <a:pt x="72" y="980"/>
                      </a:lnTo>
                      <a:lnTo>
                        <a:pt x="66" y="980"/>
                      </a:lnTo>
                      <a:lnTo>
                        <a:pt x="60" y="980"/>
                      </a:lnTo>
                      <a:lnTo>
                        <a:pt x="54" y="980"/>
                      </a:lnTo>
                      <a:lnTo>
                        <a:pt x="54" y="980"/>
                      </a:lnTo>
                      <a:lnTo>
                        <a:pt x="48" y="980"/>
                      </a:lnTo>
                      <a:lnTo>
                        <a:pt x="42" y="980"/>
                      </a:lnTo>
                      <a:lnTo>
                        <a:pt x="42" y="980"/>
                      </a:lnTo>
                      <a:lnTo>
                        <a:pt x="36" y="980"/>
                      </a:lnTo>
                      <a:lnTo>
                        <a:pt x="24" y="980"/>
                      </a:lnTo>
                      <a:lnTo>
                        <a:pt x="24" y="980"/>
                      </a:lnTo>
                      <a:lnTo>
                        <a:pt x="18" y="980"/>
                      </a:lnTo>
                      <a:lnTo>
                        <a:pt x="12" y="980"/>
                      </a:lnTo>
                      <a:lnTo>
                        <a:pt x="6" y="980"/>
                      </a:lnTo>
                      <a:lnTo>
                        <a:pt x="6" y="980"/>
                      </a:lnTo>
                      <a:lnTo>
                        <a:pt x="0" y="980"/>
                      </a:lnTo>
                      <a:lnTo>
                        <a:pt x="0" y="956"/>
                      </a:lnTo>
                      <a:lnTo>
                        <a:pt x="0" y="956"/>
                      </a:lnTo>
                    </a:path>
                  </a:pathLst>
                </a:custGeom>
                <a:noFill/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76808" name="Line 8"/>
            <p:cNvSpPr>
              <a:spLocks noChangeShapeType="1"/>
            </p:cNvSpPr>
            <p:nvPr/>
          </p:nvSpPr>
          <p:spPr bwMode="auto">
            <a:xfrm>
              <a:off x="-1632" y="2930"/>
              <a:ext cx="0" cy="24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547688" y="1219200"/>
            <a:ext cx="8047037" cy="13731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chemeClr val="accent2"/>
                </a:solidFill>
              </a:rPr>
              <a:t>Muitos testes estatísticos usam uma distribuição de probabilidade conhecida como Qui-quadrado, indicada por </a:t>
            </a:r>
            <a:r>
              <a:rPr lang="en-US" sz="2800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sz="2800" b="1">
                <a:solidFill>
                  <a:schemeClr val="accent2"/>
                </a:solidFill>
              </a:rPr>
              <a:t> ².</a:t>
            </a:r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1104900" y="2443163"/>
            <a:ext cx="1817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sz="1900" b="1">
                <a:solidFill>
                  <a:srgbClr val="000000"/>
                </a:solidFill>
              </a:rPr>
              <a:t> </a:t>
            </a:r>
            <a:r>
              <a:rPr lang="en-US" sz="1900" b="1">
                <a:solidFill>
                  <a:srgbClr val="0066FF"/>
                </a:solidFill>
              </a:rPr>
              <a:t>2</a:t>
            </a:r>
            <a:r>
              <a:rPr lang="en-US" sz="1900" b="1">
                <a:solidFill>
                  <a:srgbClr val="000000"/>
                </a:solidFill>
              </a:rPr>
              <a:t> </a:t>
            </a:r>
            <a:r>
              <a:rPr lang="en-US" sz="1900" b="1">
                <a:solidFill>
                  <a:srgbClr val="0066FF"/>
                </a:solidFill>
              </a:rPr>
              <a:t>para 1 ou 2 gl</a:t>
            </a: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457200" y="41910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b="1"/>
              <a:t> </a:t>
            </a:r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b="1">
                <a:solidFill>
                  <a:schemeClr val="accent2"/>
                </a:solidFill>
              </a:rPr>
              <a:t> ² é uma família de distribuições. </a:t>
            </a:r>
          </a:p>
          <a:p>
            <a:pPr algn="l" eaLnBrk="0" hangingPunct="0"/>
            <a:r>
              <a:rPr lang="en-US" b="1">
                <a:solidFill>
                  <a:schemeClr val="accent2"/>
                </a:solidFill>
              </a:rPr>
              <a:t>O gráfico da distribuição de </a:t>
            </a:r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b="1">
                <a:solidFill>
                  <a:schemeClr val="accent2"/>
                </a:solidFill>
              </a:rPr>
              <a:t> ² depende do nº de gl.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0" y="5562600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0" hangingPunct="0"/>
            <a:r>
              <a:rPr lang="en-US" b="1">
                <a:solidFill>
                  <a:srgbClr val="800080"/>
                </a:solidFill>
              </a:rPr>
              <a:t>As 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</a:t>
            </a:r>
            <a:r>
              <a:rPr lang="en-US" b="1">
                <a:solidFill>
                  <a:srgbClr val="800080"/>
                </a:solidFill>
              </a:rPr>
              <a:t> ² distribuições são assimétricas à direita. </a:t>
            </a:r>
          </a:p>
          <a:p>
            <a:pPr lvl="1" eaLnBrk="0" hangingPunct="0"/>
            <a:r>
              <a:rPr lang="en-US" b="1">
                <a:solidFill>
                  <a:srgbClr val="800080"/>
                </a:solidFill>
              </a:rPr>
              <a:t>Os valores de </a:t>
            </a:r>
            <a:r>
              <a:rPr lang="en-US" b="1">
                <a:solidFill>
                  <a:srgbClr val="800080"/>
                </a:solidFill>
                <a:sym typeface="Symbol" pitchFamily="18" charset="2"/>
              </a:rPr>
              <a:t></a:t>
            </a:r>
            <a:r>
              <a:rPr lang="en-US" b="1">
                <a:solidFill>
                  <a:srgbClr val="800080"/>
                </a:solidFill>
              </a:rPr>
              <a:t> </a:t>
            </a:r>
            <a:r>
              <a:rPr lang="en-US" b="1" baseline="30000">
                <a:solidFill>
                  <a:srgbClr val="800080"/>
                </a:solidFill>
              </a:rPr>
              <a:t>2 </a:t>
            </a:r>
            <a:r>
              <a:rPr lang="en-US" b="1">
                <a:solidFill>
                  <a:srgbClr val="800080"/>
                </a:solidFill>
              </a:rPr>
              <a:t>  são  maiores ou igual a 0.</a:t>
            </a:r>
          </a:p>
          <a:p>
            <a:pPr algn="l" eaLnBrk="0" hangingPunct="0"/>
            <a:endParaRPr lang="en-US" b="1"/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5384800" y="2501900"/>
            <a:ext cx="21796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</a:t>
            </a:r>
            <a:r>
              <a:rPr lang="en-US" sz="1900" b="1">
                <a:solidFill>
                  <a:srgbClr val="0066FF"/>
                </a:solidFill>
              </a:rPr>
              <a:t> 2 para 3 ou mais gl</a:t>
            </a:r>
          </a:p>
        </p:txBody>
      </p:sp>
      <p:grpSp>
        <p:nvGrpSpPr>
          <p:cNvPr id="76814" name="Group 14"/>
          <p:cNvGrpSpPr>
            <a:grpSpLocks/>
          </p:cNvGrpSpPr>
          <p:nvPr/>
        </p:nvGrpSpPr>
        <p:grpSpPr bwMode="auto">
          <a:xfrm>
            <a:off x="4064000" y="2559050"/>
            <a:ext cx="3998913" cy="1758950"/>
            <a:chOff x="1920" y="1824"/>
            <a:chExt cx="1889" cy="1477"/>
          </a:xfrm>
        </p:grpSpPr>
        <p:sp>
          <p:nvSpPr>
            <p:cNvPr id="76815" name="Text Box 15"/>
            <p:cNvSpPr txBox="1">
              <a:spLocks noChangeArrowheads="1"/>
            </p:cNvSpPr>
            <p:nvPr/>
          </p:nvSpPr>
          <p:spPr bwMode="auto">
            <a:xfrm>
              <a:off x="3558" y="2917"/>
              <a:ext cx="251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>
                  <a:sym typeface="Symbol" pitchFamily="18" charset="2"/>
                </a:rPr>
                <a:t></a:t>
              </a:r>
              <a:r>
                <a:rPr lang="en-US" sz="1900" b="1">
                  <a:solidFill>
                    <a:srgbClr val="000000"/>
                  </a:solidFill>
                </a:rPr>
                <a:t> 2</a:t>
              </a:r>
            </a:p>
          </p:txBody>
        </p:sp>
        <p:grpSp>
          <p:nvGrpSpPr>
            <p:cNvPr id="76816" name="Group 16"/>
            <p:cNvGrpSpPr>
              <a:grpSpLocks/>
            </p:cNvGrpSpPr>
            <p:nvPr/>
          </p:nvGrpSpPr>
          <p:grpSpPr bwMode="auto">
            <a:xfrm>
              <a:off x="1920" y="1824"/>
              <a:ext cx="1728" cy="1296"/>
              <a:chOff x="-3216" y="2016"/>
              <a:chExt cx="1728" cy="1296"/>
            </a:xfrm>
          </p:grpSpPr>
          <p:sp>
            <p:nvSpPr>
              <p:cNvPr id="76817" name="Line 17"/>
              <p:cNvSpPr>
                <a:spLocks noChangeShapeType="1"/>
              </p:cNvSpPr>
              <p:nvPr/>
            </p:nvSpPr>
            <p:spPr bwMode="auto">
              <a:xfrm>
                <a:off x="-3216" y="3176"/>
                <a:ext cx="17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6818" name="Line 18"/>
              <p:cNvSpPr>
                <a:spLocks noChangeShapeType="1"/>
              </p:cNvSpPr>
              <p:nvPr/>
            </p:nvSpPr>
            <p:spPr bwMode="auto">
              <a:xfrm>
                <a:off x="-2928" y="2016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grpSp>
        <p:nvGrpSpPr>
          <p:cNvPr id="76819" name="Group 19"/>
          <p:cNvGrpSpPr>
            <a:grpSpLocks/>
          </p:cNvGrpSpPr>
          <p:nvPr/>
        </p:nvGrpSpPr>
        <p:grpSpPr bwMode="auto">
          <a:xfrm>
            <a:off x="228600" y="2506663"/>
            <a:ext cx="3657600" cy="1760537"/>
            <a:chOff x="66" y="1781"/>
            <a:chExt cx="1728" cy="1479"/>
          </a:xfrm>
        </p:grpSpPr>
        <p:sp>
          <p:nvSpPr>
            <p:cNvPr id="76820" name="Text Box 20"/>
            <p:cNvSpPr txBox="1">
              <a:spLocks noChangeArrowheads="1"/>
            </p:cNvSpPr>
            <p:nvPr/>
          </p:nvSpPr>
          <p:spPr bwMode="auto">
            <a:xfrm>
              <a:off x="1488" y="2876"/>
              <a:ext cx="251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>
                  <a:sym typeface="Symbol" pitchFamily="18" charset="2"/>
                </a:rPr>
                <a:t></a:t>
              </a:r>
              <a:r>
                <a:rPr lang="en-US" sz="1900" b="1">
                  <a:solidFill>
                    <a:srgbClr val="000000"/>
                  </a:solidFill>
                </a:rPr>
                <a:t> 2</a:t>
              </a:r>
            </a:p>
          </p:txBody>
        </p:sp>
        <p:grpSp>
          <p:nvGrpSpPr>
            <p:cNvPr id="76821" name="Group 21"/>
            <p:cNvGrpSpPr>
              <a:grpSpLocks/>
            </p:cNvGrpSpPr>
            <p:nvPr/>
          </p:nvGrpSpPr>
          <p:grpSpPr bwMode="auto">
            <a:xfrm>
              <a:off x="66" y="1781"/>
              <a:ext cx="1728" cy="1296"/>
              <a:chOff x="-3216" y="2016"/>
              <a:chExt cx="1728" cy="1296"/>
            </a:xfrm>
          </p:grpSpPr>
          <p:sp>
            <p:nvSpPr>
              <p:cNvPr id="76822" name="Line 22"/>
              <p:cNvSpPr>
                <a:spLocks noChangeShapeType="1"/>
              </p:cNvSpPr>
              <p:nvPr/>
            </p:nvSpPr>
            <p:spPr bwMode="auto">
              <a:xfrm>
                <a:off x="-3216" y="3176"/>
                <a:ext cx="17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6823" name="Line 23"/>
              <p:cNvSpPr>
                <a:spLocks noChangeShapeType="1"/>
              </p:cNvSpPr>
              <p:nvPr/>
            </p:nvSpPr>
            <p:spPr bwMode="auto">
              <a:xfrm>
                <a:off x="-2928" y="2016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76824" name="Arc 24"/>
          <p:cNvSpPr>
            <a:spLocks/>
          </p:cNvSpPr>
          <p:nvPr/>
        </p:nvSpPr>
        <p:spPr bwMode="auto">
          <a:xfrm flipH="1" flipV="1">
            <a:off x="927100" y="2595563"/>
            <a:ext cx="2540000" cy="1257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436880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0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533400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0</a:t>
            </a:r>
          </a:p>
        </p:txBody>
      </p:sp>
      <p:sp>
        <p:nvSpPr>
          <p:cNvPr id="76827" name="Rectangle 27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762000"/>
          </a:xfrm>
          <a:noFill/>
          <a:ln/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Distribuições Qui-quadrado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76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76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6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9" grpId="0" animBg="1" autoUpdateAnimBg="0"/>
      <p:bldP spid="76810" grpId="0" build="p" autoUpdateAnimBg="0" advAuto="500"/>
      <p:bldP spid="76811" grpId="0" build="p" autoUpdateAnimBg="0" advAuto="0"/>
      <p:bldP spid="76812" grpId="0" build="p" autoUpdateAnimBg="0"/>
      <p:bldP spid="76813" grpId="0" autoUpdateAnimBg="0"/>
      <p:bldP spid="76824" grpId="0" animBg="1"/>
      <p:bldP spid="76825" grpId="0" build="p" autoUpdateAnimBg="0" advAuto="0"/>
      <p:bldP spid="76826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7" name="Group 3"/>
          <p:cNvGrpSpPr>
            <a:grpSpLocks/>
          </p:cNvGrpSpPr>
          <p:nvPr/>
        </p:nvGrpSpPr>
        <p:grpSpPr bwMode="auto">
          <a:xfrm>
            <a:off x="762000" y="2063750"/>
            <a:ext cx="6781800" cy="1365250"/>
            <a:chOff x="0" y="2549"/>
            <a:chExt cx="3204" cy="1147"/>
          </a:xfrm>
        </p:grpSpPr>
        <p:sp>
          <p:nvSpPr>
            <p:cNvPr id="41988" name="Text Box 4"/>
            <p:cNvSpPr txBox="1">
              <a:spLocks noChangeArrowheads="1"/>
            </p:cNvSpPr>
            <p:nvPr/>
          </p:nvSpPr>
          <p:spPr bwMode="auto">
            <a:xfrm>
              <a:off x="0" y="2549"/>
              <a:ext cx="1712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>
                  <a:solidFill>
                    <a:srgbClr val="CC0000"/>
                  </a:solidFill>
                </a:rPr>
                <a:t>A estatística do teste é</a:t>
              </a:r>
              <a:r>
                <a:rPr lang="en-US" b="1"/>
                <a:t>:</a:t>
              </a:r>
            </a:p>
          </p:txBody>
        </p:sp>
        <p:graphicFrame>
          <p:nvGraphicFramePr>
            <p:cNvPr id="41989" name="Object 5"/>
            <p:cNvGraphicFramePr>
              <a:graphicFrameLocks noChangeAspect="1"/>
            </p:cNvGraphicFramePr>
            <p:nvPr/>
          </p:nvGraphicFramePr>
          <p:xfrm>
            <a:off x="1200" y="2880"/>
            <a:ext cx="2004" cy="816"/>
          </p:xfrm>
          <a:graphic>
            <a:graphicData uri="http://schemas.openxmlformats.org/presentationml/2006/ole">
              <p:oleObj spid="_x0000_s41989" name="Equation" r:id="rId4" imgW="1028520" imgH="419040" progId="Equation.3">
                <p:embed/>
              </p:oleObj>
            </a:graphicData>
          </a:graphic>
        </p:graphicFrame>
      </p:grp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762000" y="3962400"/>
            <a:ext cx="79121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3200" b="1">
                <a:solidFill>
                  <a:schemeClr val="accent2"/>
                </a:solidFill>
              </a:rPr>
              <a:t>O = freqüência observada em cada categoria</a:t>
            </a:r>
            <a:endParaRPr lang="en-US" sz="3200" b="1"/>
          </a:p>
          <a:p>
            <a:pPr eaLnBrk="0" hangingPunct="0">
              <a:lnSpc>
                <a:spcPct val="150000"/>
              </a:lnSpc>
            </a:pPr>
            <a:r>
              <a:rPr lang="en-US" sz="3200" b="1">
                <a:solidFill>
                  <a:srgbClr val="800080"/>
                </a:solidFill>
              </a:rPr>
              <a:t>E = freqüência esperada em cada categoria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800" b="1">
                <a:solidFill>
                  <a:srgbClr val="FF0000"/>
                </a:solidFill>
              </a:rPr>
              <a:t>Teste Qui-quadrado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build="p" autoUpdateAnimBg="0" advAuto="5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0650"/>
            <a:ext cx="7772400" cy="1143000"/>
          </a:xfrm>
          <a:noFill/>
          <a:ln/>
        </p:spPr>
        <p:txBody>
          <a:bodyPr lIns="92075" tIns="46038" rIns="92075" bIns="46038"/>
          <a:lstStyle/>
          <a:p>
            <a:r>
              <a:rPr lang="pt-BR" b="1">
                <a:solidFill>
                  <a:srgbClr val="FF0000"/>
                </a:solidFill>
              </a:rPr>
              <a:t>Aplicações do Qui-quadrado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77925"/>
            <a:ext cx="8153400" cy="55213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endParaRPr lang="pt-BR" b="1"/>
          </a:p>
          <a:p>
            <a:pPr>
              <a:lnSpc>
                <a:spcPct val="90000"/>
              </a:lnSpc>
            </a:pPr>
            <a:r>
              <a:rPr lang="pt-BR" b="1"/>
              <a:t>Comparar resultados experimentais com resultados esperados para determinar: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b="1"/>
          </a:p>
          <a:p>
            <a:pPr>
              <a:lnSpc>
                <a:spcPct val="90000"/>
              </a:lnSpc>
              <a:buFontTx/>
              <a:buNone/>
            </a:pPr>
            <a:r>
              <a:rPr lang="pt-BR" b="1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/>
              <a:t>(1) </a:t>
            </a:r>
            <a:r>
              <a:rPr lang="pt-BR" b="1">
                <a:solidFill>
                  <a:schemeClr val="accent2"/>
                </a:solidFill>
              </a:rPr>
              <a:t>Aderência</a:t>
            </a:r>
            <a:r>
              <a:rPr lang="pt-BR" b="1"/>
              <a:t> à uma distribuição conhecida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/>
              <a:t>(2) </a:t>
            </a:r>
            <a:r>
              <a:rPr lang="pt-BR" b="1">
                <a:solidFill>
                  <a:srgbClr val="0000CC"/>
                </a:solidFill>
              </a:rPr>
              <a:t>Independência</a:t>
            </a:r>
            <a:r>
              <a:rPr lang="pt-BR" b="1"/>
              <a:t> entre 2 variáveis: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BR" b="1"/>
              <a:t>P(A</a:t>
            </a:r>
            <a:r>
              <a:rPr lang="en-US" b="1">
                <a:cs typeface="Times New Roman" pitchFamily="18" charset="0"/>
              </a:rPr>
              <a:t>∩B) = P(A) x P(B)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b="1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6400800"/>
          </a:xfrm>
          <a:noFill/>
          <a:ln/>
        </p:spPr>
        <p:txBody>
          <a:bodyPr lIns="92075" tIns="46038" rIns="92075" bIns="46038"/>
          <a:lstStyle/>
          <a:p>
            <a:pPr marL="341313" indent="-341313">
              <a:lnSpc>
                <a:spcPct val="90000"/>
              </a:lnSpc>
              <a:buFontTx/>
              <a:buNone/>
            </a:pPr>
            <a:r>
              <a:rPr lang="pt-BR" sz="2800" b="1">
                <a:solidFill>
                  <a:srgbClr val="FF0000"/>
                </a:solidFill>
              </a:rPr>
              <a:t>Objetivo: </a:t>
            </a:r>
          </a:p>
          <a:p>
            <a:pPr marL="341313" indent="-341313">
              <a:lnSpc>
                <a:spcPct val="90000"/>
              </a:lnSpc>
              <a:buFontTx/>
              <a:buNone/>
            </a:pPr>
            <a:r>
              <a:rPr lang="pt-BR" sz="2800" b="1"/>
              <a:t>1.	Comparar as freqüências observadas com as  esperadas.</a:t>
            </a:r>
          </a:p>
          <a:p>
            <a:pPr marL="341313" indent="-341313">
              <a:lnSpc>
                <a:spcPct val="90000"/>
              </a:lnSpc>
              <a:buFontTx/>
              <a:buNone/>
            </a:pPr>
            <a:r>
              <a:rPr lang="pt-BR" sz="2800" b="1"/>
              <a:t>2.	Decidir se a freqüências observadas parecem concordar ou discordar das freqüências esperadas.</a:t>
            </a:r>
          </a:p>
          <a:p>
            <a:pPr marL="341313" indent="-341313">
              <a:lnSpc>
                <a:spcPct val="90000"/>
              </a:lnSpc>
              <a:buFontTx/>
              <a:buNone/>
            </a:pPr>
            <a:endParaRPr lang="pt-BR" sz="2800" b="1"/>
          </a:p>
          <a:p>
            <a:pPr marL="341313" indent="-341313">
              <a:lnSpc>
                <a:spcPct val="90000"/>
              </a:lnSpc>
              <a:buFontTx/>
              <a:buNone/>
            </a:pPr>
            <a:r>
              <a:rPr lang="pt-BR" sz="2800" b="1">
                <a:solidFill>
                  <a:srgbClr val="FF0000"/>
                </a:solidFill>
              </a:rPr>
              <a:t>Metodologia:</a:t>
            </a:r>
          </a:p>
          <a:p>
            <a:pPr marL="341313" indent="-341313">
              <a:lnSpc>
                <a:spcPct val="90000"/>
              </a:lnSpc>
              <a:buFontTx/>
              <a:buNone/>
            </a:pPr>
            <a:r>
              <a:rPr lang="pt-BR" sz="2800" b="1"/>
              <a:t>Use a estatística </a:t>
            </a:r>
            <a:r>
              <a:rPr lang="pt-BR" sz="2800" b="1">
                <a:solidFill>
                  <a:schemeClr val="tx2"/>
                </a:solidFill>
              </a:rPr>
              <a:t>qui-quadrado</a:t>
            </a:r>
            <a:r>
              <a:rPr lang="pt-BR" sz="2800" b="1"/>
              <a:t>:</a:t>
            </a:r>
          </a:p>
          <a:p>
            <a:pPr marL="341313" indent="-341313">
              <a:lnSpc>
                <a:spcPct val="90000"/>
              </a:lnSpc>
              <a:buFontTx/>
              <a:buNone/>
            </a:pPr>
            <a:endParaRPr lang="pt-BR" sz="2800" b="1"/>
          </a:p>
          <a:p>
            <a:pPr marL="341313" indent="-341313">
              <a:lnSpc>
                <a:spcPct val="90000"/>
              </a:lnSpc>
              <a:buFontTx/>
              <a:buNone/>
            </a:pPr>
            <a:r>
              <a:rPr lang="pt-BR" sz="2800" b="1">
                <a:solidFill>
                  <a:schemeClr val="accent2"/>
                </a:solidFill>
              </a:rPr>
              <a:t>Pequenos valores de </a:t>
            </a:r>
            <a:r>
              <a:rPr lang="pt-BR" sz="2800" b="1">
                <a:solidFill>
                  <a:schemeClr val="accent2"/>
                </a:solidFill>
                <a:latin typeface="Symbol" pitchFamily="18" charset="2"/>
              </a:rPr>
              <a:t>c</a:t>
            </a:r>
            <a:r>
              <a:rPr lang="pt-BR" sz="2800" b="1" baseline="30000">
                <a:solidFill>
                  <a:schemeClr val="accent2"/>
                </a:solidFill>
              </a:rPr>
              <a:t>2</a:t>
            </a:r>
            <a:r>
              <a:rPr lang="pt-BR" sz="2800" b="1">
                <a:solidFill>
                  <a:schemeClr val="accent2"/>
                </a:solidFill>
              </a:rPr>
              <a:t>:</a:t>
            </a:r>
            <a:r>
              <a:rPr lang="pt-BR" sz="2800" b="1"/>
              <a:t> Observadas </a:t>
            </a:r>
            <a:r>
              <a:rPr lang="pt-BR" sz="2800" b="1">
                <a:solidFill>
                  <a:schemeClr val="tx2"/>
                </a:solidFill>
              </a:rPr>
              <a:t>próximas das</a:t>
            </a:r>
            <a:r>
              <a:rPr lang="pt-BR" sz="2800" b="1"/>
              <a:t> esperadas.</a:t>
            </a:r>
          </a:p>
          <a:p>
            <a:pPr marL="341313" indent="-341313">
              <a:lnSpc>
                <a:spcPct val="90000"/>
              </a:lnSpc>
              <a:buFontTx/>
              <a:buNone/>
            </a:pPr>
            <a:endParaRPr lang="pt-BR" sz="2800" b="1">
              <a:solidFill>
                <a:schemeClr val="accent2"/>
              </a:solidFill>
            </a:endParaRPr>
          </a:p>
          <a:p>
            <a:pPr marL="341313" indent="-341313">
              <a:lnSpc>
                <a:spcPct val="90000"/>
              </a:lnSpc>
              <a:buFontTx/>
              <a:buNone/>
            </a:pPr>
            <a:r>
              <a:rPr lang="pt-BR" sz="2800" b="1">
                <a:solidFill>
                  <a:schemeClr val="accent2"/>
                </a:solidFill>
              </a:rPr>
              <a:t>Grandes calores de </a:t>
            </a:r>
            <a:r>
              <a:rPr lang="pt-BR" sz="2800" b="1">
                <a:solidFill>
                  <a:schemeClr val="accent2"/>
                </a:solidFill>
                <a:latin typeface="Symbol" pitchFamily="18" charset="2"/>
              </a:rPr>
              <a:t>c</a:t>
            </a:r>
            <a:r>
              <a:rPr lang="pt-BR" sz="2800" b="1" baseline="30000">
                <a:solidFill>
                  <a:schemeClr val="accent2"/>
                </a:solidFill>
              </a:rPr>
              <a:t>2</a:t>
            </a:r>
            <a:r>
              <a:rPr lang="pt-BR" sz="2800" b="1">
                <a:solidFill>
                  <a:schemeClr val="accent2"/>
                </a:solidFill>
              </a:rPr>
              <a:t>:</a:t>
            </a:r>
            <a:r>
              <a:rPr lang="pt-BR" sz="2800" b="1"/>
              <a:t> Observadas não concordam com as Esperadas.</a:t>
            </a:r>
          </a:p>
          <a:p>
            <a:pPr marL="341313" indent="-341313">
              <a:lnSpc>
                <a:spcPct val="90000"/>
              </a:lnSpc>
              <a:buFontTx/>
              <a:buNone/>
            </a:pPr>
            <a:endParaRPr lang="pt-BR" sz="2800" b="1"/>
          </a:p>
        </p:txBody>
      </p:sp>
      <p:graphicFrame>
        <p:nvGraphicFramePr>
          <p:cNvPr id="60419" name="Object 3"/>
          <p:cNvGraphicFramePr>
            <a:graphicFrameLocks/>
          </p:cNvGraphicFramePr>
          <p:nvPr/>
        </p:nvGraphicFramePr>
        <p:xfrm>
          <a:off x="5410200" y="3048000"/>
          <a:ext cx="2543175" cy="854075"/>
        </p:xfrm>
        <a:graphic>
          <a:graphicData uri="http://schemas.openxmlformats.org/presentationml/2006/ole">
            <p:oleObj spid="_x0000_s60419" name="Equation" r:id="rId3" imgW="255240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5867400"/>
          </a:xfrm>
          <a:noFill/>
          <a:ln/>
        </p:spPr>
        <p:txBody>
          <a:bodyPr lIns="92075" tIns="46038" rIns="92075" bIns="46038"/>
          <a:lstStyle/>
          <a:p>
            <a:pPr marL="0" indent="0" algn="ctr">
              <a:buFontTx/>
              <a:buNone/>
            </a:pPr>
            <a:r>
              <a:rPr lang="pt-BR" sz="2400" b="1">
                <a:solidFill>
                  <a:srgbClr val="FF0000"/>
                </a:solidFill>
              </a:rPr>
              <a:t> </a:t>
            </a:r>
            <a:r>
              <a:rPr lang="pt-BR" sz="3600" b="1">
                <a:solidFill>
                  <a:srgbClr val="FF0000"/>
                </a:solidFill>
              </a:rPr>
              <a:t>Distribuições Qui-quadrado:</a:t>
            </a:r>
          </a:p>
          <a:p>
            <a:pPr marL="0" indent="0">
              <a:buFontTx/>
              <a:buNone/>
            </a:pPr>
            <a:endParaRPr lang="pt-BR" sz="2400" b="1">
              <a:solidFill>
                <a:srgbClr val="FF0000"/>
              </a:solidFill>
            </a:endParaRPr>
          </a:p>
        </p:txBody>
      </p:sp>
      <p:pic>
        <p:nvPicPr>
          <p:cNvPr id="62467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2125" y="1236663"/>
            <a:ext cx="5619750" cy="344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2468" name="Object 4"/>
          <p:cNvGraphicFramePr>
            <a:graphicFrameLocks/>
          </p:cNvGraphicFramePr>
          <p:nvPr/>
        </p:nvGraphicFramePr>
        <p:xfrm>
          <a:off x="1676400" y="4724400"/>
          <a:ext cx="180975" cy="269875"/>
        </p:xfrm>
        <a:graphic>
          <a:graphicData uri="http://schemas.openxmlformats.org/presentationml/2006/ole">
            <p:oleObj spid="_x0000_s62468" name="Equation" r:id="rId4" imgW="190440" imgH="279360" progId="Equation.3">
              <p:embed/>
            </p:oleObj>
          </a:graphicData>
        </a:graphic>
      </p:graphicFrame>
      <p:graphicFrame>
        <p:nvGraphicFramePr>
          <p:cNvPr id="62469" name="Object 5"/>
          <p:cNvGraphicFramePr>
            <a:graphicFrameLocks/>
          </p:cNvGraphicFramePr>
          <p:nvPr/>
        </p:nvGraphicFramePr>
        <p:xfrm>
          <a:off x="2627313" y="4746625"/>
          <a:ext cx="168275" cy="269875"/>
        </p:xfrm>
        <a:graphic>
          <a:graphicData uri="http://schemas.openxmlformats.org/presentationml/2006/ole">
            <p:oleObj spid="_x0000_s62469" name="Equation" r:id="rId5" imgW="177480" imgH="279360" progId="Equation.3">
              <p:embed/>
            </p:oleObj>
          </a:graphicData>
        </a:graphic>
      </p:graphicFrame>
      <p:graphicFrame>
        <p:nvGraphicFramePr>
          <p:cNvPr id="62470" name="Object 6"/>
          <p:cNvGraphicFramePr>
            <a:graphicFrameLocks/>
          </p:cNvGraphicFramePr>
          <p:nvPr/>
        </p:nvGraphicFramePr>
        <p:xfrm>
          <a:off x="3516313" y="4746625"/>
          <a:ext cx="295275" cy="269875"/>
        </p:xfrm>
        <a:graphic>
          <a:graphicData uri="http://schemas.openxmlformats.org/presentationml/2006/ole">
            <p:oleObj spid="_x0000_s62470" name="Equation" r:id="rId6" imgW="304560" imgH="279360" progId="Equation.3">
              <p:embed/>
            </p:oleObj>
          </a:graphicData>
        </a:graphic>
      </p:graphicFrame>
      <p:graphicFrame>
        <p:nvGraphicFramePr>
          <p:cNvPr id="62471" name="Object 7"/>
          <p:cNvGraphicFramePr>
            <a:graphicFrameLocks/>
          </p:cNvGraphicFramePr>
          <p:nvPr/>
        </p:nvGraphicFramePr>
        <p:xfrm>
          <a:off x="4441825" y="4746625"/>
          <a:ext cx="295275" cy="269875"/>
        </p:xfrm>
        <a:graphic>
          <a:graphicData uri="http://schemas.openxmlformats.org/presentationml/2006/ole">
            <p:oleObj spid="_x0000_s62471" name="Equation" r:id="rId7" imgW="304560" imgH="279360" progId="Equation.3">
              <p:embed/>
            </p:oleObj>
          </a:graphicData>
        </a:graphic>
      </p:graphicFrame>
      <p:graphicFrame>
        <p:nvGraphicFramePr>
          <p:cNvPr id="62472" name="Object 8"/>
          <p:cNvGraphicFramePr>
            <a:graphicFrameLocks/>
          </p:cNvGraphicFramePr>
          <p:nvPr/>
        </p:nvGraphicFramePr>
        <p:xfrm>
          <a:off x="5348288" y="4746625"/>
          <a:ext cx="333375" cy="269875"/>
        </p:xfrm>
        <a:graphic>
          <a:graphicData uri="http://schemas.openxmlformats.org/presentationml/2006/ole">
            <p:oleObj spid="_x0000_s62472" name="Equation" r:id="rId8" imgW="342720" imgH="279360" progId="Equation.3">
              <p:embed/>
            </p:oleObj>
          </a:graphicData>
        </a:graphic>
      </p:graphicFrame>
      <p:graphicFrame>
        <p:nvGraphicFramePr>
          <p:cNvPr id="62473" name="Object 9"/>
          <p:cNvGraphicFramePr>
            <a:graphicFrameLocks/>
          </p:cNvGraphicFramePr>
          <p:nvPr/>
        </p:nvGraphicFramePr>
        <p:xfrm>
          <a:off x="6302375" y="4746625"/>
          <a:ext cx="333375" cy="269875"/>
        </p:xfrm>
        <a:graphic>
          <a:graphicData uri="http://schemas.openxmlformats.org/presentationml/2006/ole">
            <p:oleObj spid="_x0000_s62473" name="Equation" r:id="rId9" imgW="342720" imgH="279360" progId="Equation.3">
              <p:embed/>
            </p:oleObj>
          </a:graphicData>
        </a:graphic>
      </p:graphicFrame>
      <p:graphicFrame>
        <p:nvGraphicFramePr>
          <p:cNvPr id="62474" name="Object 10"/>
          <p:cNvGraphicFramePr>
            <a:graphicFrameLocks/>
          </p:cNvGraphicFramePr>
          <p:nvPr/>
        </p:nvGraphicFramePr>
        <p:xfrm>
          <a:off x="7458075" y="4611688"/>
          <a:ext cx="358775" cy="422275"/>
        </p:xfrm>
        <a:graphic>
          <a:graphicData uri="http://schemas.openxmlformats.org/presentationml/2006/ole">
            <p:oleObj spid="_x0000_s62474" name="Equation" r:id="rId10" imgW="368280" imgH="431640" progId="Equation.3">
              <p:embed/>
            </p:oleObj>
          </a:graphicData>
        </a:graphic>
      </p:graphicFrame>
      <p:graphicFrame>
        <p:nvGraphicFramePr>
          <p:cNvPr id="62475" name="Object 11"/>
          <p:cNvGraphicFramePr>
            <a:graphicFrameLocks/>
          </p:cNvGraphicFramePr>
          <p:nvPr/>
        </p:nvGraphicFramePr>
        <p:xfrm>
          <a:off x="2058988" y="1566863"/>
          <a:ext cx="727075" cy="269875"/>
        </p:xfrm>
        <a:graphic>
          <a:graphicData uri="http://schemas.openxmlformats.org/presentationml/2006/ole">
            <p:oleObj spid="_x0000_s62475" name="Equation" r:id="rId11" imgW="736560" imgH="279360" progId="Equation.3">
              <p:embed/>
            </p:oleObj>
          </a:graphicData>
        </a:graphic>
      </p:graphicFrame>
      <p:graphicFrame>
        <p:nvGraphicFramePr>
          <p:cNvPr id="62476" name="Object 12"/>
          <p:cNvGraphicFramePr>
            <a:graphicFrameLocks/>
          </p:cNvGraphicFramePr>
          <p:nvPr/>
        </p:nvGraphicFramePr>
        <p:xfrm>
          <a:off x="2484438" y="2698750"/>
          <a:ext cx="777875" cy="269875"/>
        </p:xfrm>
        <a:graphic>
          <a:graphicData uri="http://schemas.openxmlformats.org/presentationml/2006/ole">
            <p:oleObj spid="_x0000_s62476" name="Equation" r:id="rId12" imgW="787320" imgH="279360" progId="Equation.3">
              <p:embed/>
            </p:oleObj>
          </a:graphicData>
        </a:graphic>
      </p:graphicFrame>
      <p:graphicFrame>
        <p:nvGraphicFramePr>
          <p:cNvPr id="62477" name="Object 13"/>
          <p:cNvGraphicFramePr>
            <a:graphicFrameLocks/>
          </p:cNvGraphicFramePr>
          <p:nvPr/>
        </p:nvGraphicFramePr>
        <p:xfrm>
          <a:off x="3667125" y="3417888"/>
          <a:ext cx="904875" cy="269875"/>
        </p:xfrm>
        <a:graphic>
          <a:graphicData uri="http://schemas.openxmlformats.org/presentationml/2006/ole">
            <p:oleObj spid="_x0000_s62477" name="Equation" r:id="rId13" imgW="914040" imgH="279360" progId="Equation.3">
              <p:embed/>
            </p:oleObj>
          </a:graphicData>
        </a:graphic>
      </p:graphicFrame>
      <p:graphicFrame>
        <p:nvGraphicFramePr>
          <p:cNvPr id="62478" name="Object 14"/>
          <p:cNvGraphicFramePr>
            <a:graphicFrameLocks/>
          </p:cNvGraphicFramePr>
          <p:nvPr/>
        </p:nvGraphicFramePr>
        <p:xfrm>
          <a:off x="5535613" y="3686175"/>
          <a:ext cx="930275" cy="269875"/>
        </p:xfrm>
        <a:graphic>
          <a:graphicData uri="http://schemas.openxmlformats.org/presentationml/2006/ole">
            <p:oleObj spid="_x0000_s62478" name="Equation" r:id="rId14" imgW="93960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5867400"/>
          </a:xfrm>
          <a:noFill/>
          <a:ln/>
        </p:spPr>
        <p:txBody>
          <a:bodyPr lIns="92075" tIns="46038" rIns="92075" bIns="46038"/>
          <a:lstStyle/>
          <a:p>
            <a:pPr marL="341313" indent="-341313" algn="ctr">
              <a:buFontTx/>
              <a:buNone/>
            </a:pPr>
            <a:r>
              <a:rPr lang="pt-BR" b="1">
                <a:solidFill>
                  <a:srgbClr val="FF0000"/>
                </a:solidFill>
              </a:rPr>
              <a:t>Valores Críticos para Qui-quadrado:</a:t>
            </a:r>
          </a:p>
          <a:p>
            <a:pPr marL="341313" indent="-341313" algn="ctr">
              <a:buFontTx/>
              <a:buNone/>
            </a:pPr>
            <a:r>
              <a:rPr lang="pt-BR" sz="2400" b="1"/>
              <a:t>1.	Identificada pelos graus de liberdade (gl) e corresponde à área sob a curva à direita do valor crítico.</a:t>
            </a:r>
          </a:p>
          <a:p>
            <a:pPr marL="341313" indent="-341313">
              <a:buFontTx/>
              <a:buNone/>
            </a:pPr>
            <a:r>
              <a:rPr lang="pt-BR" sz="2400" b="1"/>
              <a:t>2.	</a:t>
            </a:r>
            <a:r>
              <a:rPr lang="pt-BR" sz="2400" b="1">
                <a:latin typeface="Symbol" pitchFamily="18" charset="2"/>
              </a:rPr>
              <a:t>c</a:t>
            </a:r>
            <a:r>
              <a:rPr lang="pt-BR" sz="2400" b="1" baseline="30000"/>
              <a:t>2</a:t>
            </a:r>
            <a:r>
              <a:rPr lang="pt-BR" sz="2400" b="1"/>
              <a:t>(gl, </a:t>
            </a:r>
            <a:r>
              <a:rPr lang="pt-BR" sz="2400" b="1">
                <a:latin typeface="Symbol" pitchFamily="18" charset="2"/>
              </a:rPr>
              <a:t>a</a:t>
            </a:r>
            <a:r>
              <a:rPr lang="pt-BR" sz="2400" b="1"/>
              <a:t>): valor crítico da distribuição qui-quadrado com gl e </a:t>
            </a:r>
            <a:r>
              <a:rPr lang="pt-BR" sz="2400" b="1">
                <a:latin typeface="Symbol" pitchFamily="18" charset="2"/>
              </a:rPr>
              <a:t>a</a:t>
            </a:r>
            <a:r>
              <a:rPr lang="pt-BR" sz="2400" b="1"/>
              <a:t> área para a direita.</a:t>
            </a:r>
          </a:p>
          <a:p>
            <a:pPr marL="341313" indent="-341313">
              <a:buFontTx/>
              <a:buNone/>
            </a:pPr>
            <a:r>
              <a:rPr lang="pt-BR" sz="2400" b="1"/>
              <a:t>3.	A distribuição não é simétrica: valores críticos associados com caudas à direita e à esquerda  são dados separadamente.</a:t>
            </a:r>
          </a:p>
        </p:txBody>
      </p:sp>
      <p:pic>
        <p:nvPicPr>
          <p:cNvPr id="63491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0738" y="3657600"/>
            <a:ext cx="4960937" cy="226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3492" name="Object 4"/>
          <p:cNvGraphicFramePr>
            <a:graphicFrameLocks/>
          </p:cNvGraphicFramePr>
          <p:nvPr/>
        </p:nvGraphicFramePr>
        <p:xfrm>
          <a:off x="1992313" y="5889625"/>
          <a:ext cx="180975" cy="269875"/>
        </p:xfrm>
        <a:graphic>
          <a:graphicData uri="http://schemas.openxmlformats.org/presentationml/2006/ole">
            <p:oleObj spid="_x0000_s63492" name="Equation" r:id="rId4" imgW="190440" imgH="279360" progId="Equation.3">
              <p:embed/>
            </p:oleObj>
          </a:graphicData>
        </a:graphic>
      </p:graphicFrame>
      <p:graphicFrame>
        <p:nvGraphicFramePr>
          <p:cNvPr id="63493" name="Object 5"/>
          <p:cNvGraphicFramePr>
            <a:graphicFrameLocks/>
          </p:cNvGraphicFramePr>
          <p:nvPr/>
        </p:nvGraphicFramePr>
        <p:xfrm>
          <a:off x="5334000" y="6019800"/>
          <a:ext cx="1196975" cy="422275"/>
        </p:xfrm>
        <a:graphic>
          <a:graphicData uri="http://schemas.openxmlformats.org/presentationml/2006/ole">
            <p:oleObj spid="_x0000_s63493" name="Equation" r:id="rId5" imgW="1206360" imgH="431640" progId="Equation.3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/>
          </p:cNvGraphicFramePr>
          <p:nvPr/>
        </p:nvGraphicFramePr>
        <p:xfrm>
          <a:off x="7080250" y="5792788"/>
          <a:ext cx="358775" cy="422275"/>
        </p:xfrm>
        <a:graphic>
          <a:graphicData uri="http://schemas.openxmlformats.org/presentationml/2006/ole">
            <p:oleObj spid="_x0000_s63494" name="Equation" r:id="rId6" imgW="368280" imgH="431640" progId="Equation.3">
              <p:embed/>
            </p:oleObj>
          </a:graphicData>
        </a:graphic>
      </p:graphicFrame>
      <p:graphicFrame>
        <p:nvGraphicFramePr>
          <p:cNvPr id="63495" name="Object 7"/>
          <p:cNvGraphicFramePr>
            <a:graphicFrameLocks/>
          </p:cNvGraphicFramePr>
          <p:nvPr/>
        </p:nvGraphicFramePr>
        <p:xfrm>
          <a:off x="6646863" y="4329113"/>
          <a:ext cx="219075" cy="193675"/>
        </p:xfrm>
        <a:graphic>
          <a:graphicData uri="http://schemas.openxmlformats.org/presentationml/2006/ole">
            <p:oleObj spid="_x0000_s63495" name="Equation" r:id="rId7" imgW="228240" imgH="203040" progId="Equation.3">
              <p:embed/>
            </p:oleObj>
          </a:graphicData>
        </a:graphic>
      </p:graphicFrame>
      <p:sp>
        <p:nvSpPr>
          <p:cNvPr id="63496" name="Arc 8"/>
          <p:cNvSpPr>
            <a:spLocks/>
          </p:cNvSpPr>
          <p:nvPr/>
        </p:nvSpPr>
        <p:spPr bwMode="auto">
          <a:xfrm>
            <a:off x="5595938" y="4418013"/>
            <a:ext cx="954087" cy="1220787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64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4"/>
                  <a:pt x="9648" y="19"/>
                  <a:pt x="2156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4"/>
                  <a:pt x="9648" y="19"/>
                  <a:pt x="2156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0863" y="412750"/>
            <a:ext cx="5608637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5867400"/>
          </a:xfrm>
          <a:noFill/>
          <a:ln/>
        </p:spPr>
        <p:txBody>
          <a:bodyPr lIns="92075" tIns="46038" rIns="92075" bIns="46038"/>
          <a:lstStyle/>
          <a:p>
            <a:pPr marL="0" indent="0">
              <a:buFontTx/>
              <a:buNone/>
            </a:pPr>
            <a:r>
              <a:rPr lang="pt-BR" sz="2400" b="1" i="1">
                <a:solidFill>
                  <a:schemeClr val="tx2"/>
                </a:solidFill>
              </a:rPr>
              <a:t>Exemplo</a:t>
            </a:r>
            <a:r>
              <a:rPr lang="pt-BR" sz="2400" b="1"/>
              <a:t>: </a:t>
            </a:r>
            <a:r>
              <a:rPr lang="pt-BR" sz="2400" b="1">
                <a:latin typeface="Symbol" pitchFamily="18" charset="2"/>
              </a:rPr>
              <a:t>c</a:t>
            </a:r>
            <a:r>
              <a:rPr lang="pt-BR" sz="2400" b="1" baseline="30000"/>
              <a:t>2</a:t>
            </a:r>
            <a:r>
              <a:rPr lang="pt-BR" sz="2400" b="1"/>
              <a:t>(16, 0.05) = ?</a:t>
            </a:r>
          </a:p>
          <a:p>
            <a:pPr marL="0" indent="0">
              <a:buFontTx/>
              <a:buNone/>
            </a:pPr>
            <a:endParaRPr lang="pt-BR" sz="2400" b="1"/>
          </a:p>
        </p:txBody>
      </p:sp>
      <p:graphicFrame>
        <p:nvGraphicFramePr>
          <p:cNvPr id="64516" name="Object 4"/>
          <p:cNvGraphicFramePr>
            <a:graphicFrameLocks/>
          </p:cNvGraphicFramePr>
          <p:nvPr/>
        </p:nvGraphicFramePr>
        <p:xfrm>
          <a:off x="1758950" y="2978150"/>
          <a:ext cx="180975" cy="269875"/>
        </p:xfrm>
        <a:graphic>
          <a:graphicData uri="http://schemas.openxmlformats.org/presentationml/2006/ole">
            <p:oleObj spid="_x0000_s64516" name="Equation" r:id="rId4" imgW="190440" imgH="279360" progId="Equation.3">
              <p:embed/>
            </p:oleObj>
          </a:graphicData>
        </a:graphic>
      </p:graphicFrame>
      <p:graphicFrame>
        <p:nvGraphicFramePr>
          <p:cNvPr id="64517" name="Object 5"/>
          <p:cNvGraphicFramePr>
            <a:graphicFrameLocks/>
          </p:cNvGraphicFramePr>
          <p:nvPr/>
        </p:nvGraphicFramePr>
        <p:xfrm>
          <a:off x="4743450" y="2901950"/>
          <a:ext cx="1476375" cy="422275"/>
        </p:xfrm>
        <a:graphic>
          <a:graphicData uri="http://schemas.openxmlformats.org/presentationml/2006/ole">
            <p:oleObj spid="_x0000_s64517" name="Equation" r:id="rId5" imgW="1485720" imgH="431640" progId="Equation.3">
              <p:embed/>
            </p:oleObj>
          </a:graphicData>
        </a:graphic>
      </p:graphicFrame>
      <p:graphicFrame>
        <p:nvGraphicFramePr>
          <p:cNvPr id="64518" name="Object 6"/>
          <p:cNvGraphicFramePr>
            <a:graphicFrameLocks/>
          </p:cNvGraphicFramePr>
          <p:nvPr/>
        </p:nvGraphicFramePr>
        <p:xfrm>
          <a:off x="7439025" y="2897188"/>
          <a:ext cx="358775" cy="422275"/>
        </p:xfrm>
        <a:graphic>
          <a:graphicData uri="http://schemas.openxmlformats.org/presentationml/2006/ole">
            <p:oleObj spid="_x0000_s64518" name="Equation" r:id="rId6" imgW="368280" imgH="431640" progId="Equation.3">
              <p:embed/>
            </p:oleObj>
          </a:graphicData>
        </a:graphic>
      </p:graphicFrame>
      <p:graphicFrame>
        <p:nvGraphicFramePr>
          <p:cNvPr id="64519" name="Object 7"/>
          <p:cNvGraphicFramePr>
            <a:graphicFrameLocks/>
          </p:cNvGraphicFramePr>
          <p:nvPr/>
        </p:nvGraphicFramePr>
        <p:xfrm>
          <a:off x="6840538" y="1344613"/>
          <a:ext cx="549275" cy="269875"/>
        </p:xfrm>
        <a:graphic>
          <a:graphicData uri="http://schemas.openxmlformats.org/presentationml/2006/ole">
            <p:oleObj spid="_x0000_s64519" name="Equation" r:id="rId7" imgW="558720" imgH="279360" progId="Equation.3">
              <p:embed/>
            </p:oleObj>
          </a:graphicData>
        </a:graphic>
      </p:graphicFrame>
      <p:sp>
        <p:nvSpPr>
          <p:cNvPr id="64520" name="Arc 8"/>
          <p:cNvSpPr>
            <a:spLocks/>
          </p:cNvSpPr>
          <p:nvPr/>
        </p:nvSpPr>
        <p:spPr bwMode="auto">
          <a:xfrm>
            <a:off x="5813425" y="1490663"/>
            <a:ext cx="881063" cy="12573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61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5"/>
                  <a:pt x="9646" y="21"/>
                  <a:pt x="21561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5"/>
                  <a:pt x="9646" y="21"/>
                  <a:pt x="21561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304800" y="3519488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pt-BR" b="1"/>
              <a:t>Na Tabela qui-quadrado</a:t>
            </a:r>
          </a:p>
        </p:txBody>
      </p:sp>
      <p:graphicFrame>
        <p:nvGraphicFramePr>
          <p:cNvPr id="64522" name="Object 10"/>
          <p:cNvGraphicFramePr>
            <a:graphicFrameLocks/>
          </p:cNvGraphicFramePr>
          <p:nvPr/>
        </p:nvGraphicFramePr>
        <p:xfrm>
          <a:off x="2006600" y="4010025"/>
          <a:ext cx="5130800" cy="1949450"/>
        </p:xfrm>
        <a:graphic>
          <a:graphicData uri="http://schemas.openxmlformats.org/presentationml/2006/ole">
            <p:oleObj spid="_x0000_s64522" name="Planilha" r:id="rId8" imgW="5867761" imgH="2391257" progId="Excel.Sheet.8">
              <p:embed/>
            </p:oleObj>
          </a:graphicData>
        </a:graphic>
      </p:graphicFrame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868363" y="6230938"/>
            <a:ext cx="542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pt-BR" b="1">
                <a:latin typeface="Symbol" pitchFamily="18" charset="2"/>
              </a:rPr>
              <a:t>c</a:t>
            </a:r>
            <a:r>
              <a:rPr lang="pt-BR" b="1" baseline="30000"/>
              <a:t>2</a:t>
            </a:r>
            <a:r>
              <a:rPr lang="pt-BR" b="1"/>
              <a:t>(16, 0.05) = 26.3</a:t>
            </a:r>
          </a:p>
        </p:txBody>
      </p:sp>
      <p:graphicFrame>
        <p:nvGraphicFramePr>
          <p:cNvPr id="64524" name="Object 12"/>
          <p:cNvGraphicFramePr>
            <a:graphicFrameLocks/>
          </p:cNvGraphicFramePr>
          <p:nvPr/>
        </p:nvGraphicFramePr>
        <p:xfrm>
          <a:off x="3719513" y="4576763"/>
          <a:ext cx="282575" cy="92075"/>
        </p:xfrm>
        <a:graphic>
          <a:graphicData uri="http://schemas.openxmlformats.org/presentationml/2006/ole">
            <p:oleObj spid="_x0000_s64524" name="Equation" r:id="rId9" imgW="291960" imgH="101520" progId="Equation.3">
              <p:embed/>
            </p:oleObj>
          </a:graphicData>
        </a:graphic>
      </p:graphicFrame>
      <p:graphicFrame>
        <p:nvGraphicFramePr>
          <p:cNvPr id="64525" name="Object 13"/>
          <p:cNvGraphicFramePr>
            <a:graphicFrameLocks/>
          </p:cNvGraphicFramePr>
          <p:nvPr/>
        </p:nvGraphicFramePr>
        <p:xfrm>
          <a:off x="6181725" y="4576763"/>
          <a:ext cx="282575" cy="92075"/>
        </p:xfrm>
        <a:graphic>
          <a:graphicData uri="http://schemas.openxmlformats.org/presentationml/2006/ole">
            <p:oleObj spid="_x0000_s64525" name="Equation" r:id="rId10" imgW="291960" imgH="101520" progId="Equation.3">
              <p:embed/>
            </p:oleObj>
          </a:graphicData>
        </a:graphic>
      </p:graphicFrame>
      <p:graphicFrame>
        <p:nvGraphicFramePr>
          <p:cNvPr id="64526" name="Object 14"/>
          <p:cNvGraphicFramePr>
            <a:graphicFrameLocks/>
          </p:cNvGraphicFramePr>
          <p:nvPr/>
        </p:nvGraphicFramePr>
        <p:xfrm>
          <a:off x="2455863" y="4906963"/>
          <a:ext cx="79375" cy="295275"/>
        </p:xfrm>
        <a:graphic>
          <a:graphicData uri="http://schemas.openxmlformats.org/presentationml/2006/ole">
            <p:oleObj spid="_x0000_s64526" name="Equation" r:id="rId11" imgW="88560" imgH="304560" progId="Equation.3">
              <p:embed/>
            </p:oleObj>
          </a:graphicData>
        </a:graphic>
      </p:graphicFrame>
      <p:graphicFrame>
        <p:nvGraphicFramePr>
          <p:cNvPr id="64527" name="Object 15"/>
          <p:cNvGraphicFramePr>
            <a:graphicFrameLocks/>
          </p:cNvGraphicFramePr>
          <p:nvPr/>
        </p:nvGraphicFramePr>
        <p:xfrm>
          <a:off x="2462213" y="5591175"/>
          <a:ext cx="79375" cy="295275"/>
        </p:xfrm>
        <a:graphic>
          <a:graphicData uri="http://schemas.openxmlformats.org/presentationml/2006/ole">
            <p:oleObj spid="_x0000_s64527" name="Equation" r:id="rId12" imgW="88560" imgH="304560" progId="Equation.3">
              <p:embed/>
            </p:oleObj>
          </a:graphicData>
        </a:graphic>
      </p:graphicFrame>
      <p:sp>
        <p:nvSpPr>
          <p:cNvPr id="64528" name="Line 16"/>
          <p:cNvSpPr>
            <a:spLocks noChangeShapeType="1"/>
          </p:cNvSpPr>
          <p:nvPr/>
        </p:nvSpPr>
        <p:spPr bwMode="auto">
          <a:xfrm>
            <a:off x="3062288" y="5443538"/>
            <a:ext cx="1635125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>
            <a:off x="5075238" y="4848225"/>
            <a:ext cx="0" cy="4318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FF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FF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CC0066"/>
    </a:dk2>
    <a:lt2>
      <a:srgbClr val="5F5F5F"/>
    </a:lt2>
    <a:accent1>
      <a:srgbClr val="FF9933"/>
    </a:accent1>
    <a:accent2>
      <a:srgbClr val="CC0066"/>
    </a:accent2>
    <a:accent3>
      <a:srgbClr val="FFFFFF"/>
    </a:accent3>
    <a:accent4>
      <a:srgbClr val="000000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CC0066"/>
    </a:dk2>
    <a:lt2>
      <a:srgbClr val="5F5F5F"/>
    </a:lt2>
    <a:accent1>
      <a:srgbClr val="FF9933"/>
    </a:accent1>
    <a:accent2>
      <a:srgbClr val="CC0066"/>
    </a:accent2>
    <a:accent3>
      <a:srgbClr val="FFFFFF"/>
    </a:accent3>
    <a:accent4>
      <a:srgbClr val="000000"/>
    </a:accent4>
    <a:accent5>
      <a:srgbClr val="FFCAAD"/>
    </a:accent5>
    <a:accent6>
      <a:srgbClr val="B9005C"/>
    </a:accent6>
    <a:hlink>
      <a:srgbClr val="CC00CC"/>
    </a:hlink>
    <a:folHlink>
      <a:srgbClr val="9900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488</Words>
  <Application>Microsoft Office PowerPoint</Application>
  <PresentationFormat>Apresentação na tela (4:3)</PresentationFormat>
  <Paragraphs>91</Paragraphs>
  <Slides>15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4</vt:i4>
      </vt:variant>
      <vt:variant>
        <vt:lpstr>Títulos de slides</vt:lpstr>
      </vt:variant>
      <vt:variant>
        <vt:i4>15</vt:i4>
      </vt:variant>
    </vt:vector>
  </HeadingPairs>
  <TitlesOfParts>
    <vt:vector size="25" baseType="lpstr">
      <vt:lpstr>Times New Roman</vt:lpstr>
      <vt:lpstr>Arial</vt:lpstr>
      <vt:lpstr>Symbol</vt:lpstr>
      <vt:lpstr>Euclid Symbol</vt:lpstr>
      <vt:lpstr>Wingdings</vt:lpstr>
      <vt:lpstr>Estrutura padrão</vt:lpstr>
      <vt:lpstr>Microsoft Equation 3.0</vt:lpstr>
      <vt:lpstr>Equation</vt:lpstr>
      <vt:lpstr>Planilha do Microsoft Excel</vt:lpstr>
      <vt:lpstr>Microsoft Clip Gallery</vt:lpstr>
      <vt:lpstr> Qui-quadrado características gerais</vt:lpstr>
      <vt:lpstr>Slide 2</vt:lpstr>
      <vt:lpstr>Distribuições Qui-quadrado</vt:lpstr>
      <vt:lpstr>Teste Qui-quadrado</vt:lpstr>
      <vt:lpstr>Aplicações do Qui-quadrado</vt:lpstr>
      <vt:lpstr>Slide 6</vt:lpstr>
      <vt:lpstr>Slide 7</vt:lpstr>
      <vt:lpstr>Slide 8</vt:lpstr>
      <vt:lpstr>Slide 9</vt:lpstr>
      <vt:lpstr>Slide 10</vt:lpstr>
      <vt:lpstr>Distribuições Qui-quadrado</vt:lpstr>
      <vt:lpstr>   Fórmula: Graus de liberdade (gl)  tabela de contingência: R ... Linhas C ... Colunas</vt:lpstr>
      <vt:lpstr>Slide 13</vt:lpstr>
      <vt:lpstr>Distribuição por Amostragem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REBECA DI NICOLO</dc:creator>
  <cp:lastModifiedBy>Cliente</cp:lastModifiedBy>
  <cp:revision>141</cp:revision>
  <dcterms:created xsi:type="dcterms:W3CDTF">2003-07-02T12:06:57Z</dcterms:created>
  <dcterms:modified xsi:type="dcterms:W3CDTF">2012-11-11T18:24:39Z</dcterms:modified>
</cp:coreProperties>
</file>