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_rels/presentation.xml.rels" ContentType="application/vnd.openxmlformats-package.relationships+xml"/>
  <Override PartName="/ppt/media/image12.wmf" ContentType="image/x-wmf"/>
  <Override PartName="/ppt/media/image14.png" ContentType="image/png"/>
  <Override PartName="/ppt/media/image6.wmf" ContentType="image/x-wmf"/>
  <Override PartName="/ppt/media/image11.wmf" ContentType="image/x-wmf"/>
  <Override PartName="/ppt/media/image5.wmf" ContentType="image/x-wmf"/>
  <Override PartName="/ppt/media/image3.png" ContentType="image/png"/>
  <Override PartName="/ppt/media/image10.wmf" ContentType="image/x-wmf"/>
  <Override PartName="/ppt/media/image16.png" ContentType="image/png"/>
  <Override PartName="/ppt/media/image2.png" ContentType="image/png"/>
  <Override PartName="/ppt/media/image4.wmf" ContentType="image/x-wmf"/>
  <Override PartName="/ppt/media/image8.wmf" ContentType="image/x-wmf"/>
  <Override PartName="/ppt/media/image13.wmf" ContentType="image/x-wmf"/>
  <Override PartName="/ppt/media/image15.png" ContentType="image/png"/>
  <Override PartName="/ppt/media/image1.png" ContentType="image/png"/>
  <Override PartName="/ppt/media/image7.wmf" ContentType="image/x-wmf"/>
  <Override PartName="/ppt/media/image9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01414101-31B1-41E1-B1D1-51214131A101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1618141-E131-41E1-8151-D1B111B1314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218191-E161-4121-B161-E141412131A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1400">
                <a:latin typeface=""/>
              </a:rPr>
              <a:t>α = nível de significancia do teste = probabilidade de rejeitar Ho e essa ser verdadeira (erro tipoI)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1F13131-6151-41C1-8191-E11161A1316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7101C1-F1C1-4131-81C1-C1C14191D1F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595959"/>
                </a:solidFill>
              </a:rPr>
              <a:t>Calculando proporções de pacientes que responderam ao medicamento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C11141-B121-41F1-A1A1-71612131F19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A181F1-91A1-41F1-A1A1-01B101A1F1D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61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31C151-F191-4191-B161-71213151913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52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52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</p:spPr>
        <p:txBody>
          <a:bodyPr anchor="b"/>
          <a:p>
            <a:pPr>
              <a:lnSpc>
                <a:spcPct val="90000"/>
              </a:lnSpc>
            </a:pPr>
            <a:r>
              <a:rPr lang="en-US" sz="4500">
                <a:solidFill>
                  <a:srgbClr val="000000"/>
                </a:solidFill>
                <a:latin typeface="Calibri Light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1350">
                <a:solidFill>
                  <a:srgbClr val="000000"/>
                </a:solidFill>
                <a:latin typeface="Calibri"/>
              </a:rPr>
              <a:t>15/06/15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19151E1-B171-4171-81B1-E161F181F191}" type="slidenum">
              <a:rPr lang="pt-BR" sz="1350">
                <a:solidFill>
                  <a:srgbClr val="000000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7.º Nível da estrutura de tópicosEdit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1"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2">
              <a:buFont typeface="Arial"/>
              <a:buChar char="•"/>
            </a:pPr>
            <a:r>
              <a:rPr lang="en-US" sz="135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3">
              <a:buFont typeface="Arial"/>
              <a:buChar char="•"/>
            </a:pPr>
            <a:r>
              <a:rPr lang="en-US" sz="135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141F1F1-9121-4161-8101-41D111E16151}" type="slidenum">
              <a:rPr lang="pt-BR" sz="1350">
                <a:solidFill>
                  <a:srgbClr val="000000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800">
                <a:solidFill>
                  <a:srgbClr val="595959"/>
                </a:solidFill>
                <a:latin typeface="Calibri Light"/>
              </a:rPr>
              <a:t>Clique para editar o formato do texto do títuloCOMPARAÇÃO</a:t>
            </a:r>
            <a:r>
              <a:rPr lang="en-US" sz="3300">
                <a:solidFill>
                  <a:srgbClr val="000000"/>
                </a:solidFill>
                <a:latin typeface="Calibri Light"/>
              </a:rPr>
              <a:t>
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Resultados Dicotonicos</a:t>
            </a:r>
            <a:endParaRPr/>
          </a:p>
        </p:txBody>
      </p:sp>
      <p:sp>
        <p:nvSpPr>
          <p:cNvPr id="40" name="CustomShape 4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image" Target="../media/image8.wmf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wmf"/><Relationship Id="rId3" Type="http://schemas.openxmlformats.org/officeDocument/2006/relationships/image" Target="../media/image11.wmf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143000" y="1015920"/>
            <a:ext cx="6857640" cy="350748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4500">
                <a:solidFill>
                  <a:srgbClr val="595959"/>
                </a:solidFill>
                <a:latin typeface="Calibri Light"/>
              </a:rPr>
              <a:t>TESTE Z</a:t>
            </a:r>
            <a:r>
              <a:rPr lang="en-US" sz="4500">
                <a:solidFill>
                  <a:srgbClr val="000000"/>
                </a:solidFill>
                <a:latin typeface="Calibri Light"/>
              </a:rPr>
              <a:t>
</a:t>
            </a:r>
            <a:r>
              <a:rPr lang="en-US" sz="4500">
                <a:solidFill>
                  <a:srgbClr val="000000"/>
                </a:solidFill>
                <a:latin typeface="Calibri Light"/>
              </a:rPr>
              <a:t>
</a:t>
            </a:r>
            <a:r>
              <a:rPr i="1" lang="en-US" sz="2000">
                <a:solidFill>
                  <a:srgbClr val="993300"/>
                </a:solidFill>
                <a:latin typeface="Calibri Light"/>
              </a:rPr>
              <a:t>Junho 2015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143000" y="4877280"/>
            <a:ext cx="6857640" cy="125820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pt-BR" sz="1400">
                <a:solidFill>
                  <a:srgbClr val="808080"/>
                </a:solidFill>
                <a:latin typeface="Calibri Light"/>
              </a:rPr>
              <a:t>Bioestatística – CE008 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1400">
                <a:solidFill>
                  <a:srgbClr val="808080"/>
                </a:solidFill>
                <a:latin typeface="Calibri Light"/>
              </a:rPr>
              <a:t>Setor de Ciências da Saúde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1400">
                <a:solidFill>
                  <a:srgbClr val="808080"/>
                </a:solidFill>
                <a:latin typeface="Calibri Light"/>
              </a:rPr>
              <a:t>Universidade Federal do Paraná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1400">
                <a:solidFill>
                  <a:srgbClr val="808080"/>
                </a:solidFill>
                <a:latin typeface="Calibri Light"/>
              </a:rPr>
              <a:t>Angela Hanel &amp; Carlos Henrique de Oliveira</a:t>
            </a:r>
            <a:endParaRPr/>
          </a:p>
        </p:txBody>
      </p:sp>
      <p:sp>
        <p:nvSpPr>
          <p:cNvPr id="80" name="Line 3"/>
          <p:cNvSpPr/>
          <p:nvPr/>
        </p:nvSpPr>
        <p:spPr>
          <a:xfrm>
            <a:off x="1082520" y="4523760"/>
            <a:ext cx="6954480" cy="0"/>
          </a:xfrm>
          <a:prstGeom prst="line">
            <a:avLst/>
          </a:prstGeom>
          <a:ln w="12600">
            <a:solidFill>
              <a:srgbClr val="bfbfbf"/>
            </a:solidFill>
            <a:miter/>
          </a:ln>
        </p:spPr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5. Utilizando α = 5%  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   zα/2 = 1.96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6. Para rejeitar H0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 │ Z│ &gt; z 1-α/2: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	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"/>
              </a:rPr>
              <a:t>Z = 2.22    e    z1-α/2 = 1.96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"/>
              </a:rPr>
              <a:t>│</a:t>
            </a:r>
            <a:r>
              <a:rPr b="1" lang="en-US" sz="2100">
                <a:solidFill>
                  <a:srgbClr val="000000"/>
                </a:solidFill>
                <a:latin typeface="Calibri"/>
              </a:rPr>
              <a:t>2.22│ &gt; 1.96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Os dois medicamentos não são igualmente efetivos (α =5%).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Há indicações de que ao medicamento A oferece maior proteção contra náusea, comparada ao medicamento B.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120" name="TextShape 3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pic>
        <p:nvPicPr>
          <p:cNvPr descr="" id="121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4508640" y="3340080"/>
            <a:ext cx="114480" cy="165240"/>
          </a:xfrm>
          <a:prstGeom prst="rect">
            <a:avLst/>
          </a:prstGeom>
        </p:spPr>
      </p:pic>
      <p:pic>
        <p:nvPicPr>
          <p:cNvPr descr="" id="12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508640" y="3225960"/>
            <a:ext cx="114480" cy="40644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Nesse caso, testa-se a igualdade das médias das respostas de dois tratamentos, tendo como referência uma variável contínua: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500">
                <a:solidFill>
                  <a:srgbClr val="595959"/>
                </a:solidFill>
                <a:latin typeface="Calibri"/>
              </a:rPr>
              <a:t>Por exemplo: </a:t>
            </a:r>
            <a:endParaRPr/>
          </a:p>
          <a:p>
            <a:pPr lvl="1">
              <a:lnSpc>
                <a:spcPct val="100000"/>
              </a:lnSpc>
              <a:buFont typeface="Arial"/>
              <a:buChar char="-"/>
            </a:pPr>
            <a:r>
              <a:rPr lang="en-US">
                <a:solidFill>
                  <a:srgbClr val="595959"/>
                </a:solidFill>
                <a:latin typeface="Calibri"/>
              </a:rPr>
              <a:t>pressão sistólica e diastólica</a:t>
            </a:r>
            <a:endParaRPr/>
          </a:p>
          <a:p>
            <a:pPr lvl="1">
              <a:lnSpc>
                <a:spcPct val="100000"/>
              </a:lnSpc>
              <a:buFont typeface="Arial"/>
              <a:buChar char="-"/>
            </a:pPr>
            <a:r>
              <a:rPr lang="en-US">
                <a:solidFill>
                  <a:srgbClr val="595959"/>
                </a:solidFill>
                <a:latin typeface="Calibri"/>
              </a:rPr>
              <a:t>nível de colesterol</a:t>
            </a:r>
            <a:endParaRPr/>
          </a:p>
          <a:p>
            <a:pPr lvl="1">
              <a:lnSpc>
                <a:spcPct val="100000"/>
              </a:lnSpc>
              <a:buFont typeface="Arial"/>
              <a:buChar char="-"/>
            </a:pPr>
            <a:r>
              <a:rPr lang="en-US">
                <a:solidFill>
                  <a:srgbClr val="595959"/>
                </a:solidFill>
                <a:latin typeface="Calibri"/>
              </a:rPr>
              <a:t>massa corporal 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Compara-se as médias de cada amostra: µ1e µ2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628560" y="48492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6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700">
                <a:solidFill>
                  <a:srgbClr val="993300"/>
                </a:solidFill>
                <a:latin typeface="Calibri Light"/>
              </a:rPr>
              <a:t>Características Básicas</a:t>
            </a:r>
            <a:r>
              <a:rPr i="1" lang="en-US" sz="2700">
                <a:solidFill>
                  <a:srgbClr val="993300"/>
                </a:solidFill>
                <a:latin typeface="Calibri Light"/>
              </a:rPr>
              <a:t>
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Condição para utilizar teste: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	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Amostras grandes , em que n1 e n2 ≥ 30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Testar H0: µ1 = µ2 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  adota-se um α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Rejeita-se H0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 │ Z│ &gt; z 1-α/2 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Características Básicas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lang="en-US" sz="3200">
                <a:solidFill>
                  <a:srgbClr val="595959"/>
                </a:solidFill>
                <a:latin typeface="Calibri Light"/>
              </a:rPr>
              <a:t>
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Como Calcular </a:t>
            </a:r>
            <a:r>
              <a:rPr i="1" lang="en-US" sz="2800">
                <a:solidFill>
                  <a:srgbClr val="993300"/>
                </a:solidFill>
                <a:latin typeface="Calibri Light"/>
              </a:rPr>
              <a:t>Z</a:t>
            </a:r>
            <a:endParaRPr/>
          </a:p>
        </p:txBody>
      </p:sp>
      <p:pic>
        <p:nvPicPr>
          <p:cNvPr descr="" id="12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374560" y="2242800"/>
            <a:ext cx="4721760" cy="1227240"/>
          </a:xfrm>
          <a:prstGeom prst="rect">
            <a:avLst/>
          </a:prstGeom>
        </p:spPr>
      </p:pic>
      <p:sp>
        <p:nvSpPr>
          <p:cNvPr id="129" name="CustomShape 2"/>
          <p:cNvSpPr/>
          <p:nvPr/>
        </p:nvSpPr>
        <p:spPr>
          <a:xfrm>
            <a:off x="1405800" y="4312800"/>
            <a:ext cx="3752640" cy="1793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1600">
                <a:solidFill>
                  <a:srgbClr val="595959"/>
                </a:solidFill>
                <a:latin typeface="Calibri"/>
              </a:rPr>
              <a:t>Onde: 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595959"/>
                </a:solidFill>
                <a:latin typeface="Calibri"/>
              </a:rPr>
              <a:t>Z: Valor Z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595959"/>
                </a:solidFill>
                <a:latin typeface="Calibri"/>
              </a:rPr>
              <a:t>Xn: Médias 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595959"/>
                </a:solidFill>
                <a:latin typeface="Calibri"/>
              </a:rPr>
              <a:t>Sn: Desvio padrão 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595959"/>
                </a:solidFill>
                <a:latin typeface="Calibri"/>
              </a:rPr>
              <a:t>nn: Tamanho da amostra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628560" y="1825560"/>
            <a:ext cx="7886520" cy="9831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Comparação de anestésicos (Halotano e Morfina) – Estudo de Conahan </a:t>
            </a:r>
            <a:r>
              <a:rPr i="1" lang="en-US" sz="2100">
                <a:solidFill>
                  <a:srgbClr val="595959"/>
                </a:solidFill>
                <a:latin typeface="Calibri"/>
              </a:rPr>
              <a:t>et al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, 1973.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pic>
        <p:nvPicPr>
          <p:cNvPr descr="" id="132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95240" y="2574360"/>
            <a:ext cx="7209720" cy="4775040"/>
          </a:xfrm>
          <a:prstGeom prst="rect">
            <a:avLst/>
          </a:prstGeom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Comparação de anestésicos (Halotano e Morfina):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graphicFrame>
        <p:nvGraphicFramePr>
          <p:cNvPr id="135" name="Table 3"/>
          <p:cNvGraphicFramePr/>
          <p:nvPr/>
        </p:nvGraphicFramePr>
        <p:xfrm>
          <a:off x="628560" y="2552040"/>
          <a:ext cx="7886520" cy="2620080"/>
        </p:xfrm>
        <a:graphic>
          <a:graphicData uri="http://schemas.openxmlformats.org/drawingml/2006/table">
            <a:tbl>
              <a:tblPr/>
              <a:tblGrid>
                <a:gridCol w="2628720"/>
                <a:gridCol w="2628720"/>
                <a:gridCol w="2629080"/>
              </a:tblGrid>
              <a:tr h="103104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Informações da Amostra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Anestesia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                </a:t>
                      </a: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Halotano                                    Morfina</a:t>
                      </a:r>
                      <a:endParaRPr/>
                    </a:p>
                  </a:txBody>
                  <a:tcPr/>
                </a:tc>
              </a:tr>
              <a:tr h="5295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Média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66,9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73, 2</a:t>
                      </a:r>
                      <a:endParaRPr/>
                    </a:p>
                  </a:txBody>
                  <a:tcPr/>
                </a:tc>
              </a:tr>
              <a:tr h="5295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Desvio-padrão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12,2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14,4</a:t>
                      </a:r>
                      <a:endParaRPr/>
                    </a:p>
                  </a:txBody>
                  <a:tcPr/>
                </a:tc>
              </a:tr>
              <a:tr h="5299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Tamanho (n)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6" name="CustomShape 4"/>
          <p:cNvSpPr/>
          <p:nvPr/>
        </p:nvSpPr>
        <p:spPr>
          <a:xfrm>
            <a:off x="628560" y="5507280"/>
            <a:ext cx="6400440" cy="272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1200">
                <a:solidFill>
                  <a:srgbClr val="000000"/>
                </a:solidFill>
                <a:latin typeface="Calibri"/>
              </a:rPr>
              <a:t>Média e desvio padrão da pressão sanguínea (mmHg).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Calulando o valor estatísticos do teste, temos que: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66,9 – 73,2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 </a:t>
            </a: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sp>
        <p:nvSpPr>
          <p:cNvPr id="140" name="Line 4"/>
          <p:cNvSpPr/>
          <p:nvPr/>
        </p:nvSpPr>
        <p:spPr>
          <a:xfrm>
            <a:off x="2388240" y="3794040"/>
            <a:ext cx="4421880" cy="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</p:sp>
      <p:sp>
        <p:nvSpPr>
          <p:cNvPr id="141" name="CustomShape 5"/>
          <p:cNvSpPr/>
          <p:nvPr/>
        </p:nvSpPr>
        <p:spPr>
          <a:xfrm>
            <a:off x="1425600" y="3530160"/>
            <a:ext cx="946080" cy="5169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pt-BR" sz="2800">
                <a:solidFill>
                  <a:srgbClr val="000000"/>
                </a:solidFill>
                <a:latin typeface="Calibri"/>
              </a:rPr>
              <a:t>Z = </a:t>
            </a:r>
            <a:endParaRPr/>
          </a:p>
        </p:txBody>
      </p:sp>
      <p:sp>
        <p:nvSpPr>
          <p:cNvPr id="142" name="CustomShape 6"/>
          <p:cNvSpPr/>
          <p:nvPr/>
        </p:nvSpPr>
        <p:spPr>
          <a:xfrm>
            <a:off x="6810120" y="3497760"/>
            <a:ext cx="1487160" cy="942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2800">
                <a:solidFill>
                  <a:srgbClr val="000000"/>
                </a:solidFill>
                <a:latin typeface="Calibri"/>
              </a:rPr>
              <a:t>= </a:t>
            </a:r>
            <a:r>
              <a:rPr b="1" lang="pt-BR" sz="2800">
                <a:solidFill>
                  <a:srgbClr val="000000"/>
                </a:solidFill>
                <a:latin typeface="Calibri"/>
              </a:rPr>
              <a:t>- 2,61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628560" y="1825560"/>
            <a:ext cx="7886520" cy="7653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 Light"/>
              </a:rPr>
              <a:t>Utilizando α = 5%  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 Light"/>
              </a:rPr>
              <a:t>   </a:t>
            </a:r>
            <a:r>
              <a:rPr lang="en-US" sz="2100">
                <a:solidFill>
                  <a:srgbClr val="000000"/>
                </a:solidFill>
                <a:latin typeface="Calibri Light"/>
              </a:rPr>
              <a:t>z1-α/2 = 1.96 </a:t>
            </a:r>
            <a:r>
              <a:rPr lang="en-US" sz="2100">
                <a:solidFill>
                  <a:srgbClr val="595959"/>
                </a:solidFill>
                <a:latin typeface="Calibri Light"/>
              </a:rPr>
              <a:t>(Tabela de Distribuição Normal)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pic>
        <p:nvPicPr>
          <p:cNvPr descr="" id="145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257120" y="2565000"/>
            <a:ext cx="6632280" cy="4372920"/>
          </a:xfrm>
          <a:prstGeom prst="rect">
            <a:avLst/>
          </a:prstGeom>
        </p:spPr>
      </p:pic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 Light"/>
              </a:rPr>
              <a:t>Utilizando α = 5%  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 Light"/>
              </a:rPr>
              <a:t>   </a:t>
            </a:r>
            <a:r>
              <a:rPr lang="en-US" sz="2100">
                <a:solidFill>
                  <a:srgbClr val="000000"/>
                </a:solidFill>
                <a:latin typeface="Calibri Light"/>
              </a:rPr>
              <a:t>z1-α/2 = 1.96 </a:t>
            </a:r>
            <a:r>
              <a:rPr lang="en-US" sz="2100">
                <a:solidFill>
                  <a:srgbClr val="595959"/>
                </a:solidFill>
                <a:latin typeface="Calibri Light"/>
              </a:rPr>
              <a:t>(Tabela de Distribuição Normal)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 Light"/>
              </a:rPr>
              <a:t>Para rejeitar H0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 Light"/>
              </a:rPr>
              <a:t>│ Z│ &gt; z 1-α/2 :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 Light"/>
              </a:rPr>
              <a:t>	</a:t>
            </a:r>
            <a:r>
              <a:rPr lang="en-US" sz="2100">
                <a:solidFill>
                  <a:srgbClr val="595959"/>
                </a:solidFill>
                <a:latin typeface="Calibri Light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 Light"/>
              </a:rPr>
              <a:t>Z = -2,61    e    </a:t>
            </a:r>
            <a:r>
              <a:rPr lang="en-US" sz="2800">
                <a:solidFill>
                  <a:srgbClr val="000000"/>
                </a:solidFill>
                <a:latin typeface="Calibri Light"/>
              </a:rPr>
              <a:t>z</a:t>
            </a:r>
            <a:r>
              <a:rPr lang="en-US" sz="2100">
                <a:solidFill>
                  <a:srgbClr val="000000"/>
                </a:solidFill>
                <a:latin typeface="Calibri Light"/>
              </a:rPr>
              <a:t>1- α/2 = 1.96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000000"/>
                </a:solidFill>
                <a:latin typeface="Calibri Light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 Light"/>
              </a:rPr>
              <a:t>	</a:t>
            </a:r>
            <a:r>
              <a:rPr lang="en-US" sz="2100">
                <a:solidFill>
                  <a:srgbClr val="000000"/>
                </a:solidFill>
                <a:latin typeface="Calibri Light"/>
              </a:rPr>
              <a:t>	</a:t>
            </a:r>
            <a:r>
              <a:rPr b="1" lang="en-US" sz="2100">
                <a:solidFill>
                  <a:srgbClr val="000000"/>
                </a:solidFill>
                <a:latin typeface="Calibri Light"/>
              </a:rPr>
              <a:t>│</a:t>
            </a:r>
            <a:r>
              <a:rPr b="1" lang="en-US" sz="2100">
                <a:solidFill>
                  <a:srgbClr val="000000"/>
                </a:solidFill>
                <a:latin typeface="Calibri Light"/>
              </a:rPr>
              <a:t>2.61│ &gt; 1.96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 Light"/>
              </a:rPr>
              <a:t>O valor-p 0,009, é menor que valor de </a:t>
            </a:r>
            <a:r>
              <a:rPr lang="en-US" sz="2100">
                <a:solidFill>
                  <a:srgbClr val="808080"/>
                </a:solidFill>
                <a:latin typeface="Calibri Light"/>
              </a:rPr>
              <a:t>α estipulado.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 Light"/>
              </a:rPr>
              <a:t>Os dois anestésicos não são equivalentes(α =5%).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CONTÍNUOS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Soares, J. F; Siqueira, A. L. Introdução à Estatística Médica. 2ª Ed. Belo Horizonte: COOPMED, 2002.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000000"/>
                </a:solidFill>
                <a:latin typeface="Calibri"/>
              </a:rPr>
              <a:t>Callegari – Jacques, S. M. Bioestatística: Princípios e Aplicações. 1ª Ed. Porto Alegre: Artmed. 2003. </a:t>
            </a:r>
            <a:endParaRPr/>
          </a:p>
        </p:txBody>
      </p:sp>
      <p:sp>
        <p:nvSpPr>
          <p:cNvPr id="149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REFERÊNCIAS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Usado para comparação de resultados: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	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- Dicotômicos 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	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- Contínuos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Amostras independentes e grandes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Teste paramétrico = resultados com distribuição normal</a:t>
            </a: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TESTE Z</a:t>
            </a:r>
            <a:r>
              <a:rPr lang="en-US" sz="3200">
                <a:solidFill>
                  <a:srgbClr val="595959"/>
                </a:solidFill>
                <a:latin typeface="Calibri Light"/>
              </a:rPr>
              <a:t>
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Características Básicas</a:t>
            </a:r>
            <a:endParaRPr/>
          </a:p>
        </p:txBody>
      </p:sp>
      <p:sp>
        <p:nvSpPr>
          <p:cNvPr id="83" name="CustomShape 3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Nesse caso os resultados amostrais terão respostas binárias: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-"/>
            </a:pPr>
            <a:r>
              <a:rPr lang="en-US">
                <a:solidFill>
                  <a:srgbClr val="595959"/>
                </a:solidFill>
                <a:latin typeface="Calibri"/>
              </a:rPr>
              <a:t>sim/não </a:t>
            </a:r>
            <a:endParaRPr/>
          </a:p>
          <a:p>
            <a:pPr lvl="1">
              <a:lnSpc>
                <a:spcPct val="100000"/>
              </a:lnSpc>
              <a:buFont typeface="Arial"/>
              <a:buChar char="-"/>
            </a:pPr>
            <a:r>
              <a:rPr lang="en-US">
                <a:solidFill>
                  <a:srgbClr val="595959"/>
                </a:solidFill>
                <a:latin typeface="Calibri"/>
              </a:rPr>
              <a:t>funcionou/não funcionou</a:t>
            </a:r>
            <a:endParaRPr/>
          </a:p>
          <a:p>
            <a:pPr lvl="1">
              <a:lnSpc>
                <a:spcPct val="100000"/>
              </a:lnSpc>
              <a:buFont typeface="Arial"/>
              <a:buChar char="-"/>
            </a:pPr>
            <a:r>
              <a:rPr lang="en-US">
                <a:solidFill>
                  <a:srgbClr val="595959"/>
                </a:solidFill>
                <a:latin typeface="Calibri"/>
              </a:rPr>
              <a:t>efeito/sem efeito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Compara-se proporção dos resultados de cada amostra: p1 e p2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endParaRPr/>
          </a:p>
          <a:p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86" name="CustomShape 3"/>
          <p:cNvSpPr/>
          <p:nvPr/>
        </p:nvSpPr>
        <p:spPr>
          <a:xfrm>
            <a:off x="781200" y="51768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pt-BR" sz="2400">
                <a:solidFill>
                  <a:srgbClr val="993300"/>
                </a:solidFill>
                <a:latin typeface="Calibri Light"/>
              </a:rPr>
              <a:t>Características Básicas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Condição para utilizar teste: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	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produto n1*p1 e n2*p2 &gt; 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Testar H0: p1 = p2 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  adota-se um α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Rejeita-se H0 </a:t>
            </a:r>
            <a:r>
              <a:rPr lang="en-US" sz="21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 │ Z│ &gt; z 1-α/2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89" name="CustomShape 3"/>
          <p:cNvSpPr/>
          <p:nvPr/>
        </p:nvSpPr>
        <p:spPr>
          <a:xfrm>
            <a:off x="781200" y="51768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pt-BR" sz="2400">
                <a:solidFill>
                  <a:srgbClr val="993300"/>
                </a:solidFill>
                <a:latin typeface="Calibri Light"/>
              </a:rPr>
              <a:t>Características Básicas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r>
              <a:rPr lang="en-US">
                <a:solidFill>
                  <a:srgbClr val="595959"/>
                </a:solidFill>
                <a:latin typeface="Calibri"/>
              </a:rPr>
              <a:t> </a:t>
            </a:r>
            <a:endParaRPr/>
          </a:p>
        </p:txBody>
      </p:sp>
      <p:pic>
        <p:nvPicPr>
          <p:cNvPr descr="" id="91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1485360" y="1923120"/>
            <a:ext cx="5124240" cy="1808280"/>
          </a:xfrm>
          <a:prstGeom prst="rect">
            <a:avLst/>
          </a:prstGeom>
        </p:spPr>
      </p:pic>
      <p:pic>
        <p:nvPicPr>
          <p:cNvPr descr="" id="92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737000" y="4704120"/>
            <a:ext cx="1715760" cy="902880"/>
          </a:xfrm>
          <a:prstGeom prst="rect">
            <a:avLst/>
          </a:prstGeom>
        </p:spPr>
      </p:pic>
      <p:pic>
        <p:nvPicPr>
          <p:cNvPr descr="" id="93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6080400" y="4820400"/>
            <a:ext cx="1562040" cy="903960"/>
          </a:xfrm>
          <a:prstGeom prst="rect">
            <a:avLst/>
          </a:prstGeom>
        </p:spPr>
      </p:pic>
      <p:sp>
        <p:nvSpPr>
          <p:cNvPr id="94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95" name="TextShape 3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Como Calcular Z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Comparação de drogas contra náusea: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595959"/>
                </a:solidFill>
                <a:latin typeface="Calibri"/>
              </a:rPr>
              <a:t>Amostra total: 400 mulheres grávidas.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595959"/>
                </a:solidFill>
                <a:latin typeface="Calibri"/>
              </a:rPr>
              <a:t>Medicamento A: 200 mulheres </a:t>
            </a:r>
            <a:r>
              <a:rPr lang="en-US" sz="20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000">
                <a:solidFill>
                  <a:srgbClr val="595959"/>
                </a:solidFill>
                <a:latin typeface="Calibri"/>
              </a:rPr>
              <a:t> 152 não enjoaram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595959"/>
                </a:solidFill>
                <a:latin typeface="Calibri"/>
              </a:rPr>
              <a:t>Medicamento B: 200 mulheres </a:t>
            </a:r>
            <a:r>
              <a:rPr lang="en-US" sz="20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000">
                <a:solidFill>
                  <a:srgbClr val="595959"/>
                </a:solidFill>
                <a:latin typeface="Calibri"/>
              </a:rPr>
              <a:t> 132 não enjoaram</a:t>
            </a:r>
            <a:endParaRPr/>
          </a:p>
        </p:txBody>
      </p:sp>
      <p:graphicFrame>
        <p:nvGraphicFramePr>
          <p:cNvPr id="97" name="Table 2"/>
          <p:cNvGraphicFramePr/>
          <p:nvPr/>
        </p:nvGraphicFramePr>
        <p:xfrm>
          <a:off x="628560" y="4393080"/>
          <a:ext cx="7886160" cy="1356480"/>
        </p:xfrm>
        <a:graphic>
          <a:graphicData uri="http://schemas.openxmlformats.org/drawingml/2006/table">
            <a:tbl>
              <a:tblPr/>
              <a:tblGrid>
                <a:gridCol w="2374200"/>
                <a:gridCol w="1837440"/>
                <a:gridCol w="1837440"/>
                <a:gridCol w="1837080"/>
              </a:tblGrid>
              <a:tr h="448200">
                <a:tc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EFETIVO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NÃO EFETIVO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702360"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Medicamento A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/>
                    </a:p>
                  </a:txBody>
                  <a:tcPr/>
                </a:tc>
              </a:tr>
              <a:tr h="702360"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Medicamento B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8" name="CustomShape 3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99" name="TextShape 4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2100">
                <a:solidFill>
                  <a:srgbClr val="595959"/>
                </a:solidFill>
                <a:latin typeface="Calibri"/>
              </a:rPr>
              <a:t>Calculando proporções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: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Amostra 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en-US" sz="2100">
                <a:solidFill>
                  <a:srgbClr val="595959"/>
                </a:solidFill>
                <a:latin typeface="Calibri"/>
              </a:rPr>
              <a:t>Amostra B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graphicFrame>
        <p:nvGraphicFramePr>
          <p:cNvPr id="102" name="Table 3"/>
          <p:cNvGraphicFramePr/>
          <p:nvPr/>
        </p:nvGraphicFramePr>
        <p:xfrm>
          <a:off x="564480" y="1989720"/>
          <a:ext cx="7976520" cy="1356480"/>
        </p:xfrm>
        <a:graphic>
          <a:graphicData uri="http://schemas.openxmlformats.org/drawingml/2006/table">
            <a:tbl>
              <a:tblPr/>
              <a:tblGrid>
                <a:gridCol w="2401200"/>
                <a:gridCol w="1858320"/>
                <a:gridCol w="1858320"/>
                <a:gridCol w="1858680"/>
              </a:tblGrid>
              <a:tr h="448200">
                <a:tc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EFETIVO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NÃO EFETIVO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i="1" lang="pt-BR" sz="1700">
                          <a:solidFill>
                            <a:srgbClr val="9933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702360"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Medicamento A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/>
                    </a:p>
                  </a:txBody>
                  <a:tcPr/>
                </a:tc>
              </a:tr>
              <a:tr h="702360"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i="1" lang="pt-BR" sz="2000">
                          <a:solidFill>
                            <a:srgbClr val="595959"/>
                          </a:solidFill>
                          <a:latin typeface="Calibri"/>
                        </a:rPr>
                        <a:t>Medicamento B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/>
                    </a:p>
                  </a:txBody>
                  <a:tcPr/>
                </a:tc>
                <a:tc>
                  <a:txBody>
                    <a:bodyPr bIns="55440" lIns="111240" rIns="111240" tIns="5544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" name="TextShape 4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pic>
        <p:nvPicPr>
          <p:cNvPr descr="" id="104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1371600" y="4406760"/>
            <a:ext cx="3251160" cy="2070000"/>
          </a:xfrm>
          <a:prstGeom prst="rect">
            <a:avLst/>
          </a:prstGeom>
        </p:spPr>
      </p:pic>
      <p:pic>
        <p:nvPicPr>
          <p:cNvPr descr="" id="10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508640" y="3340080"/>
            <a:ext cx="114480" cy="16524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28560" y="1825560"/>
            <a:ext cx="807768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2100">
                <a:solidFill>
                  <a:srgbClr val="595959"/>
                </a:solidFill>
                <a:latin typeface="Calibri"/>
              </a:rPr>
              <a:t>Calculando Z e </a:t>
            </a:r>
            <a:r>
              <a:rPr b="1" lang="en-US" sz="2100">
                <a:solidFill>
                  <a:srgbClr val="595959"/>
                </a:solidFill>
                <a:latin typeface="Apple Symbols"/>
              </a:rPr>
              <a:t>z (</a:t>
            </a:r>
            <a:r>
              <a:rPr b="1" lang="en-US" sz="2000">
                <a:solidFill>
                  <a:srgbClr val="595959"/>
                </a:solidFill>
                <a:latin typeface="Calibri"/>
              </a:rPr>
              <a:t>α = 0.05)</a:t>
            </a:r>
            <a:r>
              <a:rPr b="1" lang="en-US" sz="2100">
                <a:solidFill>
                  <a:srgbClr val="595959"/>
                </a:solidFill>
                <a:latin typeface="Calibri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en-US" sz="2100">
                <a:solidFill>
                  <a:srgbClr val="595959"/>
                </a:solidFill>
                <a:latin typeface="Calibri"/>
              </a:rPr>
              <a:t>3.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595959"/>
                </a:solidFill>
                <a:latin typeface="Calibri"/>
              </a:rPr>
              <a:t>4. Utilizando α = 5%   </a:t>
            </a:r>
            <a:r>
              <a:rPr lang="en-US" sz="24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400">
                <a:solidFill>
                  <a:srgbClr val="595959"/>
                </a:solidFill>
                <a:latin typeface="Calibri"/>
              </a:rPr>
              <a:t>   </a:t>
            </a:r>
            <a:r>
              <a:rPr lang="en-US" sz="2400">
                <a:solidFill>
                  <a:srgbClr val="000000"/>
                </a:solidFill>
                <a:latin typeface="Apple Symbols"/>
              </a:rPr>
              <a:t>z1-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α/2 = 1.96 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(Tabela de Distribuição Normal)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7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108" name="TextShape 3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pic>
        <p:nvPicPr>
          <p:cNvPr descr="" id="109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4508640" y="3340080"/>
            <a:ext cx="114480" cy="165240"/>
          </a:xfrm>
          <a:prstGeom prst="rect">
            <a:avLst/>
          </a:prstGeom>
        </p:spPr>
      </p:pic>
      <p:pic>
        <p:nvPicPr>
          <p:cNvPr descr="" id="11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1460520" y="2222640"/>
            <a:ext cx="5587920" cy="1994040"/>
          </a:xfrm>
          <a:prstGeom prst="rect">
            <a:avLst/>
          </a:prstGeom>
        </p:spPr>
      </p:pic>
      <p:pic>
        <p:nvPicPr>
          <p:cNvPr descr="" id="11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4508640" y="3225960"/>
            <a:ext cx="114480" cy="40644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628560" y="1456560"/>
            <a:ext cx="807768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2100">
                <a:solidFill>
                  <a:srgbClr val="595959"/>
                </a:solidFill>
                <a:latin typeface="Calibri"/>
              </a:rPr>
              <a:t>Calculando Z e </a:t>
            </a:r>
            <a:r>
              <a:rPr b="1" lang="en-US" sz="2100">
                <a:solidFill>
                  <a:srgbClr val="595959"/>
                </a:solidFill>
                <a:latin typeface="Apple Symbols"/>
              </a:rPr>
              <a:t>z (</a:t>
            </a:r>
            <a:r>
              <a:rPr b="1" lang="en-US" sz="2000">
                <a:solidFill>
                  <a:srgbClr val="595959"/>
                </a:solidFill>
                <a:latin typeface="Calibri"/>
              </a:rPr>
              <a:t>α = 0.05)</a:t>
            </a:r>
            <a:r>
              <a:rPr b="1" lang="en-US" sz="2100">
                <a:solidFill>
                  <a:srgbClr val="595959"/>
                </a:solidFill>
                <a:latin typeface="Calibri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595959"/>
                </a:solidFill>
                <a:latin typeface="Calibri"/>
              </a:rPr>
              <a:t>4. Utilizando α = 5%   </a:t>
            </a:r>
            <a:r>
              <a:rPr lang="en-US" sz="2400">
                <a:solidFill>
                  <a:srgbClr val="595959"/>
                </a:solidFill>
                <a:latin typeface="Wingdings"/>
              </a:rPr>
              <a:t></a:t>
            </a:r>
            <a:r>
              <a:rPr lang="en-US" sz="2400">
                <a:solidFill>
                  <a:srgbClr val="595959"/>
                </a:solidFill>
                <a:latin typeface="Calibri"/>
              </a:rPr>
              <a:t>   </a:t>
            </a:r>
            <a:r>
              <a:rPr lang="en-US" sz="2400">
                <a:solidFill>
                  <a:srgbClr val="000000"/>
                </a:solidFill>
                <a:latin typeface="Apple Symbols"/>
              </a:rPr>
              <a:t>z1-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α/2 = 1.96 </a:t>
            </a:r>
            <a:r>
              <a:rPr lang="en-US" sz="2100">
                <a:solidFill>
                  <a:srgbClr val="595959"/>
                </a:solidFill>
                <a:latin typeface="Calibri"/>
              </a:rPr>
              <a:t>(Tabela de Distribuição Normal)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3" name="CustomShape 2"/>
          <p:cNvSpPr/>
          <p:nvPr/>
        </p:nvSpPr>
        <p:spPr>
          <a:xfrm>
            <a:off x="0" y="649800"/>
            <a:ext cx="180000" cy="781560"/>
          </a:xfrm>
          <a:prstGeom prst="rect">
            <a:avLst/>
          </a:prstGeom>
          <a:solidFill>
            <a:srgbClr val="993300"/>
          </a:solidFill>
        </p:spPr>
      </p:sp>
      <p:sp>
        <p:nvSpPr>
          <p:cNvPr id="114" name="TextShape 3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en-US" sz="3200">
                <a:solidFill>
                  <a:srgbClr val="595959"/>
                </a:solidFill>
                <a:latin typeface="Calibri Light"/>
              </a:rPr>
              <a:t>COMPARAÇÃO RESULTADOS DICOTÔMICOS </a:t>
            </a:r>
            <a:r>
              <a:rPr i="1" lang="en-US" sz="2400">
                <a:solidFill>
                  <a:srgbClr val="993300"/>
                </a:solidFill>
                <a:latin typeface="Calibri Light"/>
              </a:rPr>
              <a:t>Exemplo</a:t>
            </a:r>
            <a:endParaRPr/>
          </a:p>
        </p:txBody>
      </p:sp>
      <p:pic>
        <p:nvPicPr>
          <p:cNvPr descr="" id="115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257120" y="2565000"/>
            <a:ext cx="6632280" cy="4372920"/>
          </a:xfrm>
          <a:prstGeom prst="rect">
            <a:avLst/>
          </a:prstGeom>
        </p:spPr>
      </p:pic>
      <p:pic>
        <p:nvPicPr>
          <p:cNvPr descr="" id="11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508640" y="3340080"/>
            <a:ext cx="114480" cy="165240"/>
          </a:xfrm>
          <a:prstGeom prst="rect">
            <a:avLst/>
          </a:prstGeom>
        </p:spPr>
      </p:pic>
      <p:pic>
        <p:nvPicPr>
          <p:cNvPr descr="" id="11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4508640" y="3225960"/>
            <a:ext cx="114480" cy="40644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