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2.xml.rels" ContentType="application/vnd.openxmlformats-package.relationships+xml"/>
  <Override PartName="/ppt/notesSlides/notesSlide22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23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24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5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11.png" ContentType="image/png"/>
  <Override PartName="/ppt/media/image7.png" ContentType="image/png"/>
  <Override PartName="/ppt/media/image1.jpeg" ContentType="image/jpeg"/>
  <Override PartName="/ppt/media/image26.png" ContentType="image/png"/>
  <Override PartName="/ppt/media/image3.png" ContentType="image/png"/>
  <Override PartName="/ppt/media/image22.png" ContentType="image/png"/>
  <Override PartName="/ppt/media/image16.png" ContentType="image/pn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3111F1A1-2191-4121-8101-5171F1B11141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E13111-5151-4181-B1B1-C171B1D1A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9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3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5723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3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856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9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5723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8560" cy="1918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rgbClr val="99cb38"/>
            </a:solidFill>
            <a:round/>
          </a:ln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72040" cy="146268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w Cen MT"/>
              </a:rPr>
              <a:t>03/06/15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C1D141-E1D1-4161-8121-D111C16171C1}" type="slidenum">
              <a:rPr lang="pt-BR">
                <a:solidFill>
                  <a:srgbClr val="000000"/>
                </a:solidFill>
                <a:latin typeface="Tw Cen MT"/>
              </a:rPr>
              <a:t>&lt;número&gt;</a:t>
            </a:fld>
            <a:endParaRPr/>
          </a:p>
        </p:txBody>
      </p:sp>
      <p:sp>
        <p:nvSpPr>
          <p:cNvPr id="5" name="Line 6"/>
          <p:cNvSpPr/>
          <p:nvPr/>
        </p:nvSpPr>
        <p:spPr>
          <a:xfrm flipV="1">
            <a:off x="8386560" y="5263920"/>
            <a:ext cx="0" cy="914400"/>
          </a:xfrm>
          <a:prstGeom prst="line">
            <a:avLst/>
          </a:prstGeom>
          <a:ln w="19080">
            <a:solidFill>
              <a:srgbClr val="99cb38"/>
            </a:solidFill>
            <a:round/>
          </a:ln>
        </p:spPr>
      </p:sp>
      <p:sp>
        <p:nvSpPr>
          <p:cNvPr id="6" name="CustomShape 7"/>
          <p:cNvSpPr/>
          <p:nvPr/>
        </p:nvSpPr>
        <p:spPr>
          <a:xfrm>
            <a:off x="0" y="0"/>
            <a:ext cx="12191760" cy="4571640"/>
          </a:xfrm>
          <a:prstGeom prst="rect">
            <a:avLst/>
          </a:prstGeom>
          <a:blipFill>
            <a:blip r:embed="rId2"/>
            <a:tile/>
          </a:blipFill>
        </p:spPr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rgbClr val="99cb38"/>
            </a:solidFill>
            <a:round/>
          </a:ln>
        </p:spPr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Tw Cen MT"/>
              <a:buChar char=" "/>
            </a:pPr>
            <a:r>
              <a:rPr lang="en-US" sz="2200">
                <a:solidFill>
                  <a:srgbClr val="000000"/>
                </a:solidFill>
                <a:latin typeface="Tw Cen MT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Tw Cen MT"/>
              </a:rPr>
              <a:t>Segundo nível</a:t>
            </a:r>
            <a:endParaRPr/>
          </a:p>
          <a:p>
            <a:pPr lvl="1">
              <a:buFont charset="2" typeface="Wingdings 3"/>
              <a:buChar char=""/>
            </a:pPr>
            <a:r>
              <a:rPr lang="en-US" sz="1400">
                <a:solidFill>
                  <a:srgbClr val="000000"/>
                </a:solidFill>
                <a:latin typeface="Tw Cen MT"/>
              </a:rPr>
              <a:t>Terceiro nível</a:t>
            </a:r>
            <a:endParaRPr/>
          </a:p>
          <a:p>
            <a:pPr lvl="2">
              <a:buFont charset="2" typeface="Wingdings 3"/>
              <a:buChar char=""/>
            </a:pPr>
            <a:r>
              <a:rPr lang="en-US" sz="1400">
                <a:solidFill>
                  <a:srgbClr val="000000"/>
                </a:solidFill>
                <a:latin typeface="Tw Cen MT"/>
              </a:rPr>
              <a:t>Quarto nível</a:t>
            </a:r>
            <a:endParaRPr/>
          </a:p>
          <a:p>
            <a:pPr lvl="3">
              <a:buFont charset="2" typeface="Wingdings 3"/>
              <a:buChar char=""/>
            </a:pPr>
            <a:r>
              <a:rPr lang="en-US" sz="1400">
                <a:solidFill>
                  <a:srgbClr val="000000"/>
                </a:solidFill>
                <a:latin typeface="Tw Cen MT"/>
              </a:rPr>
              <a:t>Quinto nível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w Cen MT"/>
              </a:rPr>
              <a:t>03/06/15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41C1D1-F131-4101-B1E1-C181D1E10131}" type="slidenum">
              <a:rPr lang="pt-BR">
                <a:solidFill>
                  <a:srgbClr val="000000"/>
                </a:solidFill>
                <a:latin typeface="Tw Cen MT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-1477440" y="4332600"/>
            <a:ext cx="9877680" cy="146268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i="1" lang="en-US" sz="5000">
                <a:solidFill>
                  <a:srgbClr val="378da6"/>
                </a:solidFill>
                <a:latin typeface="Calibri"/>
              </a:rPr>
              <a:t>Seminário de Bioestatística</a:t>
            </a:r>
            <a:r>
              <a:rPr lang="en-US" sz="5000">
                <a:solidFill>
                  <a:srgbClr val="378da6"/>
                </a:solidFill>
                <a:latin typeface="Tw Cen MT Condensed"/>
              </a:rPr>
              <a:t> 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1319760" y="5916600"/>
            <a:ext cx="9070560" cy="456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2000">
                <a:solidFill>
                  <a:srgbClr val="595959"/>
                </a:solidFill>
                <a:latin typeface="Calibri"/>
              </a:rPr>
              <a:t>Aliane Paes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595959"/>
                </a:solidFill>
                <a:latin typeface="Calibri"/>
              </a:rPr>
              <a:t>Jéssica Fujie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595959"/>
                </a:solidFill>
                <a:latin typeface="Calibri"/>
              </a:rPr>
              <a:t>Matheus Bacila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595959"/>
                </a:solidFill>
                <a:latin typeface="Calibri"/>
              </a:rPr>
              <a:t>Mariana Bueno de Souza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51760" y="938880"/>
            <a:ext cx="10058040" cy="577656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90000"/>
              </a:lnSpc>
              <a:buFont typeface="Tw Cen MT"/>
              <a:buChar char=" "/>
            </a:pPr>
            <a:r>
              <a:rPr b="1" lang="en-US" sz="2400">
                <a:solidFill>
                  <a:srgbClr val="808080"/>
                </a:solidFill>
                <a:latin typeface="Tw Cen MT"/>
              </a:rPr>
              <a:t>C – Cálculo da estatística de teste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charset="2" typeface="Wingdings"/>
              <a:buChar char="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Se a amostra é grande (N &gt; 25) a estatística do teste S tem aproximadamente distribuição gaussiana, dessa forma:</a:t>
            </a:r>
            <a:endParaRPr/>
          </a:p>
          <a:p>
            <a:endParaRPr/>
          </a:p>
          <a:p>
            <a:pPr lvl="1">
              <a:buFont charset="2" typeface="Wingdings"/>
              <a:buChar char="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Obter a média e o desvio padrão aproximado da soma dos postos.</a:t>
            </a:r>
            <a:endParaRPr/>
          </a:p>
          <a:p>
            <a:endParaRPr/>
          </a:p>
          <a:p>
            <a:r>
              <a:rPr b="1" lang="en-US">
                <a:solidFill>
                  <a:srgbClr val="000000"/>
                </a:solidFill>
                <a:latin typeface="Calibri"/>
              </a:rPr>
              <a:t>	</a:t>
            </a:r>
            <a:r>
              <a:rPr b="1" lang="en-US">
                <a:solidFill>
                  <a:srgbClr val="000000"/>
                </a:solidFill>
                <a:latin typeface="Calibri"/>
              </a:rPr>
              <a:t>                 </a:t>
            </a:r>
            <a:r>
              <a:rPr b="1" lang="en-US">
                <a:solidFill>
                  <a:srgbClr val="595959"/>
                </a:solidFill>
                <a:latin typeface="Calibri"/>
              </a:rPr>
              <a:t>Média</a:t>
            </a:r>
            <a:r>
              <a:rPr b="1" lang="en-US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n-US">
                <a:solidFill>
                  <a:srgbClr val="000000"/>
                </a:solidFill>
                <a:latin typeface="Calibri"/>
              </a:rPr>
              <a:t>                                                                    </a:t>
            </a:r>
            <a:r>
              <a:rPr b="1" lang="en-US">
                <a:solidFill>
                  <a:srgbClr val="595959"/>
                </a:solidFill>
                <a:latin typeface="Calibri"/>
              </a:rPr>
              <a:t>Desvio</a:t>
            </a:r>
            <a:r>
              <a:rPr b="1" lang="en-US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>
                <a:solidFill>
                  <a:srgbClr val="595959"/>
                </a:solidFill>
                <a:latin typeface="Calibri"/>
              </a:rPr>
              <a:t>Padrão</a:t>
            </a:r>
            <a:endParaRPr/>
          </a:p>
          <a:p>
            <a:endParaRPr/>
          </a:p>
          <a:p>
            <a:pPr lvl="1">
              <a:buFont charset="2" typeface="Wingdings 3"/>
              <a:buChar char=""/>
            </a:pPr>
            <a:r>
              <a:rPr lang="en-US">
                <a:solidFill>
                  <a:srgbClr val="808080"/>
                </a:solidFill>
                <a:latin typeface="Calibri"/>
              </a:rPr>
              <a:t>Sendo que n é o número de pares da amostra</a:t>
            </a:r>
            <a:r>
              <a:rPr b="1" lang="en-US">
                <a:solidFill>
                  <a:srgbClr val="000000"/>
                </a:solidFill>
                <a:latin typeface="Calibri"/>
              </a:rPr>
              <a:t>           </a:t>
            </a:r>
            <a:r>
              <a:rPr b="1" lang="en-US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"/>
            </a:pPr>
            <a:r>
              <a:rPr lang="en-US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Em seguida, obter o valor de z e compará-lo ao valor do percentil da distribuição gaussiana.</a:t>
            </a:r>
            <a:endParaRPr/>
          </a:p>
          <a:p>
            <a:endParaRPr/>
          </a:p>
        </p:txBody>
      </p:sp>
      <p:pic>
        <p:nvPicPr>
          <p:cNvPr descr="" id="100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1595520" y="3341880"/>
            <a:ext cx="2981160" cy="1008000"/>
          </a:xfrm>
          <a:prstGeom prst="rect">
            <a:avLst/>
          </a:prstGeom>
          <a:ln>
            <a:solidFill>
              <a:srgbClr val="99cb38"/>
            </a:solidFill>
          </a:ln>
        </p:spPr>
      </p:pic>
      <p:pic>
        <p:nvPicPr>
          <p:cNvPr descr="" id="101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03400" y="3364920"/>
            <a:ext cx="2997360" cy="1058400"/>
          </a:xfrm>
          <a:prstGeom prst="rect">
            <a:avLst/>
          </a:prstGeom>
          <a:ln>
            <a:solidFill>
              <a:srgbClr val="99cb38"/>
            </a:solidFill>
          </a:ln>
        </p:spPr>
      </p:pic>
      <p:pic>
        <p:nvPicPr>
          <p:cNvPr descr="" id="102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86240" y="5532480"/>
            <a:ext cx="2439000" cy="972000"/>
          </a:xfrm>
          <a:prstGeom prst="rect">
            <a:avLst/>
          </a:prstGeom>
          <a:ln>
            <a:solidFill>
              <a:srgbClr val="99cb38"/>
            </a:solidFill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49240" y="806760"/>
            <a:ext cx="9719640" cy="402300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90000"/>
              </a:lnSpc>
              <a:buFont typeface="Tw Cen MT"/>
              <a:buChar char=" "/>
            </a:pPr>
            <a:r>
              <a:rPr b="1" lang="en-US" sz="2400">
                <a:solidFill>
                  <a:srgbClr val="808080"/>
                </a:solidFill>
                <a:latin typeface="Calibri"/>
              </a:rPr>
              <a:t>D – Critério de decisão</a:t>
            </a:r>
            <a:endParaRPr/>
          </a:p>
          <a:p>
            <a:pPr>
              <a:lnSpc>
                <a:spcPct val="90000"/>
              </a:lnSpc>
              <a:buFont typeface="Tw Cen MT"/>
              <a:buChar char=" 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Comparar o valor da estatística de teste com valores de uma distribuição de probabilidades conhecidas:</a:t>
            </a:r>
            <a:endParaRPr/>
          </a:p>
        </p:txBody>
      </p:sp>
      <p:pic>
        <p:nvPicPr>
          <p:cNvPr descr="" id="104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2238840"/>
            <a:ext cx="11160720" cy="1754640"/>
          </a:xfrm>
          <a:prstGeom prst="rect">
            <a:avLst/>
          </a:prstGeom>
          <a:ln>
            <a:solidFill>
              <a:srgbClr val="99cb38"/>
            </a:solidFill>
          </a:ln>
        </p:spPr>
      </p:pic>
      <p:pic>
        <p:nvPicPr>
          <p:cNvPr descr="" id="105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4128120"/>
            <a:ext cx="11160720" cy="2499120"/>
          </a:xfrm>
          <a:prstGeom prst="rect">
            <a:avLst/>
          </a:prstGeom>
          <a:ln>
            <a:solidFill>
              <a:srgbClr val="99cb38"/>
            </a:solidFill>
          </a:ln>
        </p:spPr>
      </p:pic>
    </p:spTree>
  </p:cSld>
  <p:timing>
    <p:tnLst>
      <p:par>
        <p:cTn dur="indefinite" id="35" nodeType="tmRoot" restart="never">
          <p:childTnLst>
            <p:seq>
              <p:cTn dur="indefinite" id="36" nodeType="mainSeq">
                <p:childTnLst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4960080"/>
            <a:ext cx="7772040" cy="1462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5000">
                <a:solidFill>
                  <a:srgbClr val="808080"/>
                </a:solidFill>
                <a:latin typeface="Calibri"/>
              </a:rPr>
              <a:t>Exemplos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024200" y="469440"/>
            <a:ext cx="9719640" cy="1499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n-US" sz="3000">
                <a:solidFill>
                  <a:srgbClr val="808080"/>
                </a:solidFill>
                <a:latin typeface="Calibri"/>
              </a:rPr>
              <a:t>Exemplo 1</a:t>
            </a:r>
            <a:r>
              <a:rPr i="1" lang="en-US" sz="3000">
                <a:solidFill>
                  <a:srgbClr val="808080"/>
                </a:solidFill>
                <a:latin typeface="Calibri"/>
              </a:rPr>
              <a:t>
</a:t>
            </a:r>
            <a:r>
              <a:rPr i="1" lang="en-US" sz="3000">
                <a:solidFill>
                  <a:srgbClr val="808080"/>
                </a:solidFill>
                <a:latin typeface="Calibri"/>
              </a:rPr>
              <a:t>Comparação entre dois analgésicos</a:t>
            </a:r>
            <a:r>
              <a:rPr i="1" lang="en-US" sz="3000">
                <a:solidFill>
                  <a:srgbClr val="80808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descr="" id="10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243080" y="1702440"/>
            <a:ext cx="8093880" cy="2800800"/>
          </a:xfrm>
          <a:prstGeom prst="rect">
            <a:avLst/>
          </a:prstGeom>
        </p:spPr>
      </p:pic>
      <p:sp>
        <p:nvSpPr>
          <p:cNvPr id="109" name="CustomShape 2"/>
          <p:cNvSpPr/>
          <p:nvPr/>
        </p:nvSpPr>
        <p:spPr>
          <a:xfrm>
            <a:off x="1024200" y="4740840"/>
            <a:ext cx="10463400" cy="19198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595959"/>
                </a:solidFill>
                <a:latin typeface="Calibri"/>
              </a:rPr>
              <a:t>A- FORMULAÇÃO DA HIPÓTESE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2000">
                <a:solidFill>
                  <a:srgbClr val="595959"/>
                </a:solidFill>
                <a:latin typeface="Calibri"/>
              </a:rPr>
              <a:t> </a:t>
            </a:r>
            <a:r>
              <a:rPr b="1" lang="pt-BR" sz="2000">
                <a:solidFill>
                  <a:srgbClr val="595959"/>
                </a:solidFill>
                <a:latin typeface="Calibri"/>
              </a:rPr>
              <a:t>Hipótese nula: </a:t>
            </a:r>
            <a:r>
              <a:rPr lang="pt-BR" sz="2000">
                <a:solidFill>
                  <a:srgbClr val="595959"/>
                </a:solidFill>
                <a:latin typeface="Calibri"/>
              </a:rPr>
              <a:t>os dois grupos têm a mesma distribuição na população, ou seja, a diferença média é zero.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2000">
                <a:solidFill>
                  <a:srgbClr val="595959"/>
                </a:solidFill>
                <a:latin typeface="Calibri"/>
              </a:rPr>
              <a:t> </a:t>
            </a:r>
            <a:r>
              <a:rPr b="1" lang="pt-BR" sz="2000">
                <a:solidFill>
                  <a:srgbClr val="595959"/>
                </a:solidFill>
                <a:latin typeface="Calibri"/>
              </a:rPr>
              <a:t>Hipótese alternativa: </a:t>
            </a:r>
            <a:r>
              <a:rPr lang="pt-BR" sz="2000">
                <a:solidFill>
                  <a:srgbClr val="595959"/>
                </a:solidFill>
                <a:latin typeface="Calibri"/>
              </a:rPr>
              <a:t>a diferença média é diferente de zero, os dois grupos não têm a mesma distribuição na população.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024200" y="785520"/>
            <a:ext cx="9719640" cy="5523480"/>
          </a:xfrm>
          <a:prstGeom prst="rect">
            <a:avLst/>
          </a:prstGeom>
        </p:spPr>
        <p:txBody>
          <a:bodyPr lIns="45720" rIns="45720"/>
          <a:p>
            <a:pPr lvl="1">
              <a:lnSpc>
                <a:spcPct val="100000"/>
              </a:lnSpc>
              <a:buFont typeface="Tw Cen MT"/>
              <a:buChar char=" 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B - Calcular a diferença entre as observações para cada par da amostra: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descr="" id="11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78440" y="2713320"/>
            <a:ext cx="5937120" cy="2334960"/>
          </a:xfrm>
          <a:prstGeom prst="rect">
            <a:avLst/>
          </a:prstGeom>
        </p:spPr>
      </p:pic>
      <p:sp>
        <p:nvSpPr>
          <p:cNvPr id="112" name="CustomShape 2"/>
          <p:cNvSpPr/>
          <p:nvPr/>
        </p:nvSpPr>
        <p:spPr>
          <a:xfrm>
            <a:off x="6529680" y="3547440"/>
            <a:ext cx="501840" cy="47052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99cb38"/>
          </a:solidFill>
          <a:ln w="15840">
            <a:solidFill>
              <a:srgbClr val="719629"/>
            </a:solidFill>
            <a:round/>
          </a:ln>
        </p:spPr>
      </p:sp>
      <p:graphicFrame>
        <p:nvGraphicFramePr>
          <p:cNvPr id="113" name="Table 3"/>
          <p:cNvGraphicFramePr/>
          <p:nvPr/>
        </p:nvGraphicFramePr>
        <p:xfrm>
          <a:off x="7286400" y="1441440"/>
          <a:ext cx="3183840" cy="4754520"/>
        </p:xfrm>
        <a:graphic>
          <a:graphicData uri="http://schemas.openxmlformats.org/drawingml/2006/table">
            <a:tbl>
              <a:tblPr/>
              <a:tblGrid>
                <a:gridCol w="840240"/>
                <a:gridCol w="2343600"/>
              </a:tblGrid>
              <a:tr h="6224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CASO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DROGA B – DROGA A 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+ 1,5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+ 2,1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+ 0,3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  0,2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+ 2,6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- 0,1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+ 1,8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- 0,6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+ 1,5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+ 2,0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+ 2,3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+ 12,4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024200" y="785520"/>
            <a:ext cx="9719640" cy="5523480"/>
          </a:xfrm>
          <a:prstGeom prst="rect">
            <a:avLst/>
          </a:prstGeom>
        </p:spPr>
        <p:txBody>
          <a:bodyPr lIns="45720" rIns="45720"/>
          <a:p>
            <a:pPr lvl="1">
              <a:lnSpc>
                <a:spcPct val="100000"/>
              </a:lnSpc>
              <a:buFont typeface="Tw Cen MT"/>
              <a:buChar char=" 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B – Colocar as diferenças em um ranking (independente do sinal) e atribuir um sinal para cada posição e calcular a soma dos postos: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graphicFrame>
        <p:nvGraphicFramePr>
          <p:cNvPr id="115" name="Table 2"/>
          <p:cNvGraphicFramePr/>
          <p:nvPr/>
        </p:nvGraphicFramePr>
        <p:xfrm>
          <a:off x="769680" y="1789200"/>
          <a:ext cx="3183840" cy="4754520"/>
        </p:xfrm>
        <a:graphic>
          <a:graphicData uri="http://schemas.openxmlformats.org/drawingml/2006/table">
            <a:tbl>
              <a:tblPr/>
              <a:tblGrid>
                <a:gridCol w="840240"/>
                <a:gridCol w="2343600"/>
              </a:tblGrid>
              <a:tr h="6224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CASO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DROGA B – DROGA A 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+ 1,5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+ 2,1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+ 0,3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  0,2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+ 2,6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- 0,1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+ 1,8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- 0,6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+ 1,5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+ 2,0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+ 2,3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+ 12,4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" name="CustomShape 3"/>
          <p:cNvSpPr/>
          <p:nvPr/>
        </p:nvSpPr>
        <p:spPr>
          <a:xfrm>
            <a:off x="4237200" y="2162880"/>
            <a:ext cx="501840" cy="47052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99cb38"/>
          </a:solidFill>
          <a:ln w="15840">
            <a:solidFill>
              <a:srgbClr val="719629"/>
            </a:solidFill>
            <a:round/>
          </a:ln>
        </p:spPr>
      </p:sp>
      <p:pic>
        <p:nvPicPr>
          <p:cNvPr descr="" id="117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842360" y="1802520"/>
            <a:ext cx="7224840" cy="1164960"/>
          </a:xfrm>
          <a:prstGeom prst="rect">
            <a:avLst/>
          </a:prstGeom>
        </p:spPr>
      </p:pic>
      <p:sp>
        <p:nvSpPr>
          <p:cNvPr id="118" name="CustomShape 4"/>
          <p:cNvSpPr/>
          <p:nvPr/>
        </p:nvSpPr>
        <p:spPr>
          <a:xfrm>
            <a:off x="4951800" y="3631680"/>
            <a:ext cx="6567840" cy="91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Quando há empates, toma-se como posto de cada observação a média dos postos que seriam atribuídos às observações caso os empates não existissem.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7740360" y="3631680"/>
            <a:ext cx="624960" cy="495360"/>
          </a:xfrm>
          <a:prstGeom prst="rect">
            <a:avLst>
              <a:gd fmla="val 50000" name="adj"/>
            </a:avLst>
          </a:prstGeom>
          <a:ln w="9360">
            <a:solidFill>
              <a:srgbClr val="99cb38"/>
            </a:solidFill>
            <a:round/>
            <a:tailEnd len="med" type="triangle" w="med"/>
          </a:ln>
        </p:spPr>
      </p:sp>
      <p:sp>
        <p:nvSpPr>
          <p:cNvPr id="120" name="CustomShape 6"/>
          <p:cNvSpPr/>
          <p:nvPr/>
        </p:nvSpPr>
        <p:spPr>
          <a:xfrm>
            <a:off x="8744760" y="3006720"/>
            <a:ext cx="624960" cy="508320"/>
          </a:xfrm>
          <a:prstGeom prst="rect">
            <a:avLst>
              <a:gd fmla="val 50000" name="adj"/>
            </a:avLst>
          </a:prstGeom>
          <a:ln w="9360">
            <a:solidFill>
              <a:srgbClr val="99cb38"/>
            </a:solidFill>
            <a:round/>
            <a:tailEnd len="med" type="triangle" w="med"/>
          </a:ln>
        </p:spPr>
      </p:sp>
      <p:sp>
        <p:nvSpPr>
          <p:cNvPr id="121" name="CustomShape 7"/>
          <p:cNvSpPr/>
          <p:nvPr/>
        </p:nvSpPr>
        <p:spPr>
          <a:xfrm>
            <a:off x="7988040" y="4555080"/>
            <a:ext cx="514800" cy="39888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99cb38"/>
          </a:solidFill>
          <a:ln w="15840">
            <a:solidFill>
              <a:srgbClr val="719629"/>
            </a:solidFill>
            <a:round/>
          </a:ln>
        </p:spPr>
      </p:sp>
      <p:pic>
        <p:nvPicPr>
          <p:cNvPr descr="" id="122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5907960"/>
            <a:ext cx="6771240" cy="356040"/>
          </a:xfrm>
          <a:prstGeom prst="rect">
            <a:avLst/>
          </a:prstGeom>
        </p:spPr>
      </p:pic>
      <p:pic>
        <p:nvPicPr>
          <p:cNvPr descr="" id="123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973920" y="5293440"/>
            <a:ext cx="2523600" cy="3236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78040" y="249840"/>
            <a:ext cx="10058040" cy="5776560"/>
          </a:xfrm>
          <a:prstGeom prst="rect">
            <a:avLst/>
          </a:prstGeom>
        </p:spPr>
        <p:txBody>
          <a:bodyPr lIns="45720" rIns="45720"/>
          <a:p>
            <a:pPr lvl="1">
              <a:lnSpc>
                <a:spcPct val="100000"/>
              </a:lnSpc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Para conferir: W+ somado ao W- tem que ser igual a                      , onde n é igual o número de pares de observação. </a:t>
            </a:r>
            <a:endParaRPr/>
          </a:p>
          <a:p>
            <a:pPr lvl="1"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12*13/2 = 78</a:t>
            </a:r>
            <a:endParaRPr/>
          </a:p>
          <a:p>
            <a:pPr lvl="1"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7+71 = 78</a:t>
            </a:r>
            <a:endParaRPr/>
          </a:p>
          <a:p>
            <a:endParaRPr/>
          </a:p>
        </p:txBody>
      </p:sp>
      <p:pic>
        <p:nvPicPr>
          <p:cNvPr descr="" id="125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6057000" y="143640"/>
            <a:ext cx="967680" cy="628920"/>
          </a:xfrm>
          <a:prstGeom prst="rect">
            <a:avLst/>
          </a:prstGeom>
        </p:spPr>
      </p:pic>
      <p:sp>
        <p:nvSpPr>
          <p:cNvPr id="126" name="CustomShape 2"/>
          <p:cNvSpPr/>
          <p:nvPr/>
        </p:nvSpPr>
        <p:spPr>
          <a:xfrm>
            <a:off x="5968440" y="2675160"/>
            <a:ext cx="5101560" cy="28328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Valor p de 0,01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Normalmente se rejeita a hipótese nula com valores de P inferiores a 5%.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Isso que dizer que as drogas A e B fornecem períodos diferentes estatísticamente de analgesia (não sendo possível por meio do teste de Wilcoxon saber qual dos dois fornece período maior e menor).</a:t>
            </a:r>
            <a:endParaRPr/>
          </a:p>
        </p:txBody>
      </p:sp>
      <p:pic>
        <p:nvPicPr>
          <p:cNvPr descr="" id="127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134720" y="1558080"/>
            <a:ext cx="4052880" cy="5167080"/>
          </a:xfrm>
          <a:prstGeom prst="rect">
            <a:avLst/>
          </a:prstGeom>
        </p:spPr>
      </p:pic>
      <p:sp>
        <p:nvSpPr>
          <p:cNvPr id="128" name="CustomShape 3"/>
          <p:cNvSpPr/>
          <p:nvPr/>
        </p:nvSpPr>
        <p:spPr>
          <a:xfrm>
            <a:off x="3273120" y="3591360"/>
            <a:ext cx="556200" cy="198360"/>
          </a:xfrm>
          <a:prstGeom prst="rect">
            <a:avLst/>
          </a:prstGeom>
          <a:ln w="28440">
            <a:solidFill>
              <a:srgbClr val="c00000"/>
            </a:solidFill>
            <a:round/>
          </a:ln>
        </p:spPr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158840" y="463320"/>
            <a:ext cx="9719640" cy="1499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pt-BR" sz="3100">
                <a:solidFill>
                  <a:srgbClr val="808080"/>
                </a:solidFill>
                <a:latin typeface="Calibri"/>
              </a:rPr>
              <a:t>Exemplo 1</a:t>
            </a:r>
            <a:r>
              <a:rPr i="1" lang="pt-BR" sz="3100">
                <a:solidFill>
                  <a:srgbClr val="808080"/>
                </a:solidFill>
                <a:latin typeface="Calibri"/>
              </a:rPr>
              <a:t>
</a:t>
            </a:r>
            <a:r>
              <a:rPr i="1" lang="pt-BR" sz="3100">
                <a:solidFill>
                  <a:srgbClr val="808080"/>
                </a:solidFill>
                <a:latin typeface="Calibri"/>
              </a:rPr>
              <a:t>Comparação entre dois analgésicos</a:t>
            </a:r>
            <a:r>
              <a:rPr i="1" lang="pt-BR" sz="3100">
                <a:solidFill>
                  <a:srgbClr val="808080"/>
                </a:solidFill>
                <a:latin typeface="Calibri"/>
              </a:rPr>
              <a:t>
</a:t>
            </a:r>
            <a:r>
              <a:rPr i="1" lang="pt-BR" sz="2600">
                <a:solidFill>
                  <a:srgbClr val="808080"/>
                </a:solidFill>
                <a:latin typeface="Calibri"/>
              </a:rPr>
              <a:t>Usando o método de aproximação normal para o mesmo exemplo...</a:t>
            </a:r>
            <a:endParaRPr/>
          </a:p>
        </p:txBody>
      </p:sp>
      <p:pic>
        <p:nvPicPr>
          <p:cNvPr descr="" id="130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80360" y="2237400"/>
            <a:ext cx="2295000" cy="776160"/>
          </a:xfrm>
          <a:prstGeom prst="rect">
            <a:avLst/>
          </a:prstGeom>
          <a:ln>
            <a:solidFill>
              <a:srgbClr val="99cb38"/>
            </a:solidFill>
          </a:ln>
        </p:spPr>
      </p:pic>
      <p:sp>
        <p:nvSpPr>
          <p:cNvPr id="131" name="CustomShape 2"/>
          <p:cNvSpPr/>
          <p:nvPr/>
        </p:nvSpPr>
        <p:spPr>
          <a:xfrm>
            <a:off x="3472200" y="2237400"/>
            <a:ext cx="345132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12 (13) /4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39</a:t>
            </a:r>
            <a:endParaRPr/>
          </a:p>
        </p:txBody>
      </p:sp>
      <p:pic>
        <p:nvPicPr>
          <p:cNvPr descr="" id="132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76480" y="3431880"/>
            <a:ext cx="2997360" cy="1058400"/>
          </a:xfrm>
          <a:prstGeom prst="rect">
            <a:avLst/>
          </a:prstGeom>
          <a:ln>
            <a:solidFill>
              <a:srgbClr val="99cb38"/>
            </a:solidFill>
          </a:ln>
        </p:spPr>
      </p:pic>
      <p:sp>
        <p:nvSpPr>
          <p:cNvPr id="133" name="CustomShape 3"/>
          <p:cNvSpPr/>
          <p:nvPr/>
        </p:nvSpPr>
        <p:spPr>
          <a:xfrm>
            <a:off x="4362480" y="3459960"/>
            <a:ext cx="334800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√ 12(13)(24+1)/24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√162,5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12,747548784</a:t>
            </a:r>
            <a:endParaRPr/>
          </a:p>
        </p:txBody>
      </p:sp>
      <p:pic>
        <p:nvPicPr>
          <p:cNvPr descr="" id="134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76480" y="5038920"/>
            <a:ext cx="2439000" cy="972000"/>
          </a:xfrm>
          <a:prstGeom prst="rect">
            <a:avLst/>
          </a:prstGeom>
          <a:ln>
            <a:solidFill>
              <a:srgbClr val="99cb38"/>
            </a:solidFill>
          </a:ln>
        </p:spPr>
      </p:pic>
      <p:sp>
        <p:nvSpPr>
          <p:cNvPr id="135" name="CustomShape 4"/>
          <p:cNvSpPr/>
          <p:nvPr/>
        </p:nvSpPr>
        <p:spPr>
          <a:xfrm>
            <a:off x="3799440" y="5151600"/>
            <a:ext cx="3124080" cy="912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(71 – 39) / (12,747548784)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2.51028652977</a:t>
            </a: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7322040" y="4745880"/>
            <a:ext cx="4437000" cy="173556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Pela Tabela de Distribuição Normal Padrão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Probabilidade de 98,792%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Valor p = 0,01208 → Evidência forte de que as drogas A e B fornecem alívio por tempos diferentes.</a:t>
            </a:r>
            <a:endParaRPr/>
          </a:p>
        </p:txBody>
      </p:sp>
      <p:sp>
        <p:nvSpPr>
          <p:cNvPr id="137" name="CustomShape 6"/>
          <p:cNvSpPr/>
          <p:nvPr/>
        </p:nvSpPr>
        <p:spPr>
          <a:xfrm>
            <a:off x="6672600" y="5239440"/>
            <a:ext cx="501840" cy="47052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99cb38"/>
          </a:solidFill>
          <a:ln w="15840">
            <a:solidFill>
              <a:srgbClr val="719629"/>
            </a:solidFill>
            <a:round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Exemplo 2 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
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	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Evolução do tratamento com tianeptina</a:t>
            </a:r>
            <a:r>
              <a:rPr i="1" lang="en-US" sz="5000">
                <a:solidFill>
                  <a:srgbClr val="595959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1266120" y="1896120"/>
            <a:ext cx="9719640" cy="4023000"/>
          </a:xfrm>
          <a:prstGeom prst="rect">
            <a:avLst/>
          </a:prstGeom>
        </p:spPr>
        <p:txBody>
          <a:bodyPr lIns="45720" rIns="45720"/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808080"/>
                </a:solidFill>
                <a:latin typeface="Calibri"/>
              </a:rPr>
              <a:t>Rocha (1995) verificou se houve diminuição do escore de depressão entre os pacientes de um dos grupos durante o desenvolvimento do estudo.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808080"/>
                </a:solidFill>
                <a:latin typeface="Calibri"/>
              </a:rPr>
              <a:t>A Tabela mostra os escores dos pacientes do grupo tianeptina que foram admitidos em Belo Horizonte no primeiro dia (x₁) e no último dia (x₄₂).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en-US" sz="2000">
                <a:solidFill>
                  <a:srgbClr val="808080"/>
                </a:solidFill>
                <a:latin typeface="Calibri"/>
              </a:rPr>
              <a:t>A – Formular as Hipóteses: 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en-US" sz="2000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000">
                <a:solidFill>
                  <a:srgbClr val="808080"/>
                </a:solidFill>
                <a:latin typeface="Calibri"/>
              </a:rPr>
              <a:t>Hipótese nula: </a:t>
            </a:r>
            <a:r>
              <a:rPr lang="en-US" sz="2000">
                <a:solidFill>
                  <a:srgbClr val="808080"/>
                </a:solidFill>
                <a:latin typeface="Calibri"/>
              </a:rPr>
              <a:t>os dois grupos têm a mesma distribuição na população.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en-US" sz="2000">
                <a:solidFill>
                  <a:srgbClr val="808080"/>
                </a:solidFill>
                <a:latin typeface="Calibri"/>
              </a:rPr>
              <a:t> </a:t>
            </a:r>
            <a:r>
              <a:rPr b="1" lang="en-US" sz="2000">
                <a:solidFill>
                  <a:srgbClr val="808080"/>
                </a:solidFill>
                <a:latin typeface="Calibri"/>
              </a:rPr>
              <a:t>Hipótese alternativa: </a:t>
            </a:r>
            <a:r>
              <a:rPr lang="en-US" sz="2000">
                <a:solidFill>
                  <a:srgbClr val="808080"/>
                </a:solidFill>
                <a:latin typeface="Calibri"/>
              </a:rPr>
              <a:t>os dois grupos não têm a mesma distribuição na população. O escore é estatísticamente diferente no 42º dia do que no 1º.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Imagem 7"/>
          <p:cNvPicPr/>
          <p:nvPr/>
        </p:nvPicPr>
        <p:blipFill>
          <a:blip r:embed="rId1"/>
          <a:stretch>
            <a:fillRect/>
          </a:stretch>
        </p:blipFill>
        <p:spPr>
          <a:xfrm>
            <a:off x="2502000" y="3225600"/>
            <a:ext cx="1747800" cy="2689200"/>
          </a:xfrm>
          <a:prstGeom prst="rect">
            <a:avLst/>
          </a:prstGeom>
        </p:spPr>
      </p:pic>
      <p:pic>
        <p:nvPicPr>
          <p:cNvPr descr="" id="141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49800" y="3279600"/>
            <a:ext cx="1357920" cy="2635200"/>
          </a:xfrm>
          <a:prstGeom prst="rect">
            <a:avLst/>
          </a:prstGeom>
        </p:spPr>
      </p:pic>
      <p:pic>
        <p:nvPicPr>
          <p:cNvPr descr="" id="142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607720" y="3366000"/>
            <a:ext cx="1543320" cy="2462400"/>
          </a:xfrm>
          <a:prstGeom prst="rect">
            <a:avLst/>
          </a:prstGeom>
        </p:spPr>
      </p:pic>
      <p:pic>
        <p:nvPicPr>
          <p:cNvPr descr="" id="143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151400" y="3286080"/>
            <a:ext cx="1384560" cy="2594880"/>
          </a:xfrm>
          <a:prstGeom prst="rect">
            <a:avLst/>
          </a:prstGeom>
        </p:spPr>
      </p:pic>
      <p:sp>
        <p:nvSpPr>
          <p:cNvPr id="144" name="CustomShape 1"/>
          <p:cNvSpPr/>
          <p:nvPr/>
        </p:nvSpPr>
        <p:spPr>
          <a:xfrm>
            <a:off x="2635560" y="3325680"/>
            <a:ext cx="6077880" cy="2382480"/>
          </a:xfrm>
          <a:prstGeom prst="rect">
            <a:avLst/>
          </a:prstGeom>
          <a:ln w="15840">
            <a:solidFill>
              <a:srgbClr val="99cb38"/>
            </a:solidFill>
            <a:round/>
          </a:ln>
        </p:spPr>
      </p:sp>
      <p:sp>
        <p:nvSpPr>
          <p:cNvPr id="145" name="TextShape 2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Exemplo 2 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
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	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Evolução do tratamento com tianeptina</a:t>
            </a:r>
            <a:r>
              <a:rPr i="1" lang="en-US" sz="5000">
                <a:solidFill>
                  <a:srgbClr val="595959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1024200" y="1779840"/>
            <a:ext cx="10247040" cy="3952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808080"/>
                </a:solidFill>
                <a:latin typeface="Calibri"/>
              </a:rPr>
              <a:t>B - Calcular a diferença entre as observações para cada par da amostra: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dur="indefinite" id="46" nodeType="mainSeq">
                <p:childTnLst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1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2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53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8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9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6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en-US" sz="5000">
                <a:solidFill>
                  <a:srgbClr val="808080"/>
                </a:solidFill>
                <a:latin typeface="Calibri"/>
              </a:rPr>
              <a:t>	</a:t>
            </a:r>
            <a:r>
              <a:rPr i="1" lang="en-US" sz="5000">
                <a:solidFill>
                  <a:srgbClr val="808080"/>
                </a:solidFill>
                <a:latin typeface="Calibri"/>
              </a:rPr>
              <a:t>Teste de Wilcoxon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766440" y="1842120"/>
            <a:ext cx="10837800" cy="4652280"/>
          </a:xfrm>
          <a:prstGeom prst="rect">
            <a:avLst/>
          </a:prstGeom>
        </p:spPr>
        <p:txBody>
          <a:bodyPr lIns="45720" rIns="4572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typeface="Tw Cen MT"/>
              <a:buChar char=" "/>
            </a:pPr>
            <a:r>
              <a:rPr i="1" lang="en-US" sz="2800">
                <a:solidFill>
                  <a:srgbClr val="808080"/>
                </a:solidFill>
                <a:latin typeface="Calibri"/>
              </a:rPr>
              <a:t>Wilcoxon Matched-Pairs ou Wilcoxon signed-ranks test.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typeface="Tw Cen MT"/>
              <a:buChar char=" 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É um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método não-paramétrico 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para comparação de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duas amostras pareadas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, a qual leva em conta a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magnitude da diferença entre cada par.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231840" y="2084760"/>
            <a:ext cx="7546680" cy="4023000"/>
          </a:xfrm>
          <a:prstGeom prst="rect">
            <a:avLst/>
          </a:prstGeom>
        </p:spPr>
        <p:txBody>
          <a:bodyPr lIns="45720" rIns="45720"/>
          <a:p>
            <a:r>
              <a:rPr lang="en-US" sz="2000">
                <a:solidFill>
                  <a:srgbClr val="808080"/>
                </a:solidFill>
                <a:latin typeface="Calibri"/>
              </a:rPr>
              <a:t>B - </a:t>
            </a:r>
            <a:endParaRPr/>
          </a:p>
          <a:p>
            <a:pPr algn="just"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  <a:latin typeface="Calibri"/>
              </a:rPr>
              <a:t>Excluir as diferenças iguais a zero;</a:t>
            </a:r>
            <a:endParaRPr/>
          </a:p>
          <a:p>
            <a:pPr algn="just"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  <a:latin typeface="Calibri"/>
              </a:rPr>
              <a:t>Independentemente do sinal, atribuir um posto (rank) a cada diferença;</a:t>
            </a:r>
            <a:endParaRPr/>
          </a:p>
          <a:p>
            <a:pPr algn="just"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  <a:latin typeface="Calibri"/>
              </a:rPr>
              <a:t>Em caso de empates, atribuir a média dos postos empatados;</a:t>
            </a:r>
            <a:endParaRPr/>
          </a:p>
          <a:p>
            <a:endParaRPr/>
          </a:p>
          <a:p>
            <a:endParaRPr/>
          </a:p>
          <a:p>
            <a:pPr algn="just"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  <a:latin typeface="Calibri"/>
              </a:rPr>
              <a:t>Calcular a soma dos postos (S) de todas as diferenças negativas (ou positivas).</a:t>
            </a:r>
            <a:endParaRPr/>
          </a:p>
          <a:p>
            <a:pPr lvl="1">
              <a:buFont typeface="Arial"/>
              <a:buChar char="•"/>
            </a:pPr>
            <a:r>
              <a:rPr b="1" lang="en-US" sz="2000">
                <a:solidFill>
                  <a:srgbClr val="808080"/>
                </a:solidFill>
                <a:latin typeface="Calibri"/>
              </a:rPr>
              <a:t>S+ = 3</a:t>
            </a:r>
            <a:endParaRPr/>
          </a:p>
          <a:p>
            <a:pPr lvl="1">
              <a:buFont typeface="Arial"/>
              <a:buChar char="•"/>
            </a:pPr>
            <a:r>
              <a:rPr b="1" lang="en-US" sz="2000">
                <a:solidFill>
                  <a:srgbClr val="808080"/>
                </a:solidFill>
                <a:latin typeface="Calibri"/>
              </a:rPr>
              <a:t>S- = 3,5 + 3,5 + 5 + 6 + 7 + 8,5 + 8,5 + 10,5 + 10,5 + 12 + 13 = 88</a:t>
            </a:r>
            <a:endParaRPr/>
          </a:p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Exemplo 2 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
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	</a:t>
            </a:r>
            <a:r>
              <a:rPr i="1" lang="en-US" sz="3600">
                <a:solidFill>
                  <a:srgbClr val="808080"/>
                </a:solidFill>
                <a:latin typeface="Calibri"/>
              </a:rPr>
              <a:t>Evolução do tratamento com tianeptina</a:t>
            </a:r>
            <a:r>
              <a:rPr i="1" lang="en-US" sz="5000">
                <a:solidFill>
                  <a:srgbClr val="595959"/>
                </a:solidFill>
                <a:latin typeface="Calibri"/>
              </a:rPr>
              <a:t>
</a:t>
            </a:r>
            <a:endParaRPr/>
          </a:p>
        </p:txBody>
      </p:sp>
      <p:graphicFrame>
        <p:nvGraphicFramePr>
          <p:cNvPr id="149" name="Table 3"/>
          <p:cNvGraphicFramePr/>
          <p:nvPr/>
        </p:nvGraphicFramePr>
        <p:xfrm>
          <a:off x="8435520" y="1536120"/>
          <a:ext cx="2675520" cy="5120280"/>
        </p:xfrm>
        <a:graphic>
          <a:graphicData uri="http://schemas.openxmlformats.org/drawingml/2006/table">
            <a:tbl>
              <a:tblPr/>
              <a:tblGrid>
                <a:gridCol w="891720"/>
                <a:gridCol w="891720"/>
                <a:gridCol w="892080"/>
              </a:tblGrid>
              <a:tr h="6224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|d|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Posto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Tw Cen MT"/>
                        </a:rPr>
                        <a:t>Sinal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+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3,5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3,5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8,5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8,5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10,5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10,5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36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w Cen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82360" y="289800"/>
            <a:ext cx="10695240" cy="4023000"/>
          </a:xfrm>
          <a:prstGeom prst="rect">
            <a:avLst/>
          </a:prstGeom>
        </p:spPr>
        <p:txBody>
          <a:bodyPr lIns="45720" rIns="45720"/>
          <a:p>
            <a:pPr algn="just">
              <a:lnSpc>
                <a:spcPct val="100000"/>
              </a:lnSpc>
              <a:buFont typeface="Tw Cen MT"/>
              <a:buChar char=" 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C- Cálculo da estatística do teste</a:t>
            </a:r>
            <a:endParaRPr/>
          </a:p>
          <a:p>
            <a:pPr algn="just" lvl="1">
              <a:lnSpc>
                <a:spcPct val="100000"/>
              </a:lnSpc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Para conferir: S+ somado ao S- tem que ser igual a                   , onde n é igual o número de pares de observação. </a:t>
            </a:r>
            <a:endParaRPr/>
          </a:p>
          <a:p>
            <a:pPr lvl="1"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13*14/2 = 91</a:t>
            </a:r>
            <a:endParaRPr/>
          </a:p>
          <a:p>
            <a:pPr lvl="1">
              <a:buFont charset="2" typeface="Wingdings 3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88 + 3 = 91</a:t>
            </a:r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descr="" id="1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889600" y="568800"/>
            <a:ext cx="888120" cy="577080"/>
          </a:xfrm>
          <a:prstGeom prst="rect">
            <a:avLst/>
          </a:prstGeom>
        </p:spPr>
      </p:pic>
      <p:pic>
        <p:nvPicPr>
          <p:cNvPr descr="" id="15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2360" y="1690560"/>
            <a:ext cx="4052880" cy="5167080"/>
          </a:xfrm>
          <a:prstGeom prst="rect">
            <a:avLst/>
          </a:prstGeom>
        </p:spPr>
      </p:pic>
      <p:sp>
        <p:nvSpPr>
          <p:cNvPr id="153" name="CustomShape 2"/>
          <p:cNvSpPr/>
          <p:nvPr/>
        </p:nvSpPr>
        <p:spPr>
          <a:xfrm>
            <a:off x="1056240" y="3902400"/>
            <a:ext cx="3708720" cy="231480"/>
          </a:xfrm>
          <a:prstGeom prst="rect">
            <a:avLst/>
          </a:prstGeom>
          <a:ln w="28440">
            <a:solidFill>
              <a:srgbClr val="c00000"/>
            </a:solidFill>
            <a:round/>
          </a:ln>
        </p:spPr>
      </p:sp>
      <p:sp>
        <p:nvSpPr>
          <p:cNvPr id="154" name="CustomShape 3"/>
          <p:cNvSpPr/>
          <p:nvPr/>
        </p:nvSpPr>
        <p:spPr>
          <a:xfrm>
            <a:off x="6230160" y="3510360"/>
            <a:ext cx="4288320" cy="1309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Valor P seria entre 0,01 e 0,001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Normalmente se rejeita a hipótese nula com valores de P inferiores a 5%. </a:t>
            </a:r>
            <a:endParaRPr/>
          </a:p>
        </p:txBody>
      </p:sp>
      <p:sp>
        <p:nvSpPr>
          <p:cNvPr id="155" name="CustomShape 4"/>
          <p:cNvSpPr/>
          <p:nvPr/>
        </p:nvSpPr>
        <p:spPr>
          <a:xfrm>
            <a:off x="4765320" y="4017600"/>
            <a:ext cx="1464840" cy="360"/>
          </a:xfrm>
          <a:prstGeom prst="rect">
            <a:avLst>
              <a:gd fmla="val 50000" name="adj"/>
            </a:avLst>
          </a:prstGeom>
          <a:ln w="9360">
            <a:solidFill>
              <a:srgbClr val="c00000"/>
            </a:solidFill>
            <a:round/>
            <a:tailEnd len="med" type="triangle" w="med"/>
          </a:ln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6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80360" y="2237400"/>
            <a:ext cx="2295000" cy="776160"/>
          </a:xfrm>
          <a:prstGeom prst="rect">
            <a:avLst/>
          </a:prstGeom>
          <a:ln>
            <a:solidFill>
              <a:srgbClr val="99cb38"/>
            </a:solidFill>
          </a:ln>
        </p:spPr>
      </p:pic>
      <p:sp>
        <p:nvSpPr>
          <p:cNvPr id="157" name="CustomShape 1"/>
          <p:cNvSpPr/>
          <p:nvPr/>
        </p:nvSpPr>
        <p:spPr>
          <a:xfrm>
            <a:off x="3472200" y="2237400"/>
            <a:ext cx="345132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13 (14) / 4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45,5</a:t>
            </a:r>
            <a:endParaRPr/>
          </a:p>
        </p:txBody>
      </p:sp>
      <p:pic>
        <p:nvPicPr>
          <p:cNvPr descr="" id="158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76480" y="3431880"/>
            <a:ext cx="2997360" cy="1058400"/>
          </a:xfrm>
          <a:prstGeom prst="rect">
            <a:avLst/>
          </a:prstGeom>
          <a:ln>
            <a:solidFill>
              <a:srgbClr val="99cb38"/>
            </a:solidFill>
          </a:ln>
        </p:spPr>
      </p:pic>
      <p:sp>
        <p:nvSpPr>
          <p:cNvPr id="159" name="CustomShape 2"/>
          <p:cNvSpPr/>
          <p:nvPr/>
        </p:nvSpPr>
        <p:spPr>
          <a:xfrm>
            <a:off x="4378680" y="3515760"/>
            <a:ext cx="334800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√ 13 (14) (27) / 24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√204,75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14.3090880213</a:t>
            </a:r>
            <a:endParaRPr/>
          </a:p>
        </p:txBody>
      </p:sp>
      <p:pic>
        <p:nvPicPr>
          <p:cNvPr descr="" id="160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76480" y="5038920"/>
            <a:ext cx="2439000" cy="972000"/>
          </a:xfrm>
          <a:prstGeom prst="rect">
            <a:avLst/>
          </a:prstGeom>
          <a:ln>
            <a:solidFill>
              <a:srgbClr val="99cb38"/>
            </a:solidFill>
          </a:ln>
        </p:spPr>
      </p:pic>
      <p:sp>
        <p:nvSpPr>
          <p:cNvPr id="161" name="TextShape 3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n-US" sz="3000">
                <a:solidFill>
                  <a:srgbClr val="808080"/>
                </a:solidFill>
                <a:latin typeface="Calibri"/>
              </a:rPr>
              <a:t>Exemplo 2</a:t>
            </a:r>
            <a:r>
              <a:rPr i="1" lang="en-US" sz="3000">
                <a:solidFill>
                  <a:srgbClr val="808080"/>
                </a:solidFill>
                <a:latin typeface="Calibri"/>
              </a:rPr>
              <a:t>
</a:t>
            </a:r>
            <a:r>
              <a:rPr i="1" lang="en-US" sz="3000">
                <a:solidFill>
                  <a:srgbClr val="808080"/>
                </a:solidFill>
                <a:latin typeface="Calibri"/>
              </a:rPr>
              <a:t>Evolução do tratamento com tianeptina</a:t>
            </a:r>
            <a:r>
              <a:rPr i="1" lang="en-US" sz="3000">
                <a:solidFill>
                  <a:srgbClr val="595959"/>
                </a:solidFill>
                <a:latin typeface="Calibri"/>
              </a:rPr>
              <a:t>
</a:t>
            </a:r>
            <a:r>
              <a:rPr i="1" lang="en-US" sz="3000">
                <a:solidFill>
                  <a:srgbClr val="595959"/>
                </a:solidFill>
                <a:latin typeface="Calibri"/>
              </a:rPr>
              <a:t>Usando o método de aproximação normal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3615840" y="5071680"/>
            <a:ext cx="3348000" cy="912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(88 – 45,5) / 14,3090880213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= 2.9701403707 </a:t>
            </a: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7347960" y="4450320"/>
            <a:ext cx="4437000" cy="283284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Pela Tabela de Distribuição Normal Padrão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Probabilidade de 99.702%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Valor p = 0,00298 → Evidência forte de que o escore é diferente antes e depois da tianeptina (não sendo possível afirmar pelo teste de Wilcoxon qual escore de depressão é maior e menor, apenas que os dois diferem entre si).</a:t>
            </a:r>
            <a:endParaRPr/>
          </a:p>
        </p:txBody>
      </p:sp>
      <p:sp>
        <p:nvSpPr>
          <p:cNvPr id="164" name="CustomShape 6"/>
          <p:cNvSpPr/>
          <p:nvPr/>
        </p:nvSpPr>
        <p:spPr>
          <a:xfrm>
            <a:off x="6672600" y="5239440"/>
            <a:ext cx="501840" cy="47052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99cb38"/>
          </a:solidFill>
          <a:ln w="15840">
            <a:solidFill>
              <a:srgbClr val="719629"/>
            </a:solidFill>
            <a:round/>
          </a:ln>
        </p:spPr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024200" y="2286000"/>
            <a:ext cx="10526400" cy="402300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http://www.statstutor.ac.uk/resources/uploaded/wilcoxonsignedranktest.pdf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http://docentes.esa.ipcb.pt/mede/apontamentos/testes_nao_parametricos.pdf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http://epge.fgv.br/we/Graduacao/Estatistica1/2009/2?action=AttachFile&amp;do=get&amp;target=teste-dos-sinais-wilcoxon-e-mann-whitney.pdf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http://www.inf.ufsc.br/~verav/Testes_de_Hipoteses/Teste_nao_parametrico_Wilcoxon.pdf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http://www.leg.ufpr.br/~silvia/CE008/ce008.pdf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PETRIE, Aviva, SABIN, Caroline. Estatística Médica. São Paulo: Rocca, 2007.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1176480" y="737640"/>
            <a:ext cx="9719640" cy="1499400"/>
          </a:xfrm>
          <a:prstGeom prst="rect">
            <a:avLst/>
          </a:prstGeom>
        </p:spPr>
        <p:txBody>
          <a:bodyPr anchor="ctr"/>
          <a:p>
            <a:pPr algn="just">
              <a:lnSpc>
                <a:spcPct val="100000"/>
              </a:lnSpc>
            </a:pPr>
            <a:r>
              <a:rPr lang="pt-BR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pt-BR" sz="5000">
                <a:solidFill>
                  <a:srgbClr val="808080"/>
                </a:solidFill>
                <a:latin typeface="Calibri"/>
              </a:rPr>
              <a:t>	</a:t>
            </a:r>
            <a:r>
              <a:rPr i="1" lang="pt-BR" sz="5000">
                <a:solidFill>
                  <a:srgbClr val="808080"/>
                </a:solidFill>
                <a:latin typeface="Calibri"/>
              </a:rPr>
              <a:t>Referências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90000"/>
              </a:lnSpc>
            </a:pPr>
            <a:endParaRPr/>
          </a:p>
          <a:p>
            <a:pPr algn="ctr">
              <a:lnSpc>
                <a:spcPct val="100000"/>
              </a:lnSpc>
              <a:buFont typeface="Tw Cen MT"/>
              <a:buChar char=" 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Pode ser usado quando as diferenças entras as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amostras não seguem uma distribuição normal gaussiana.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typeface="Tw Cen MT"/>
              <a:buChar char=" 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Estes testes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assumem pouca ou nenhuma hipótese sobre a distribuição de probabilidade da população 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da qual retiramos os dados.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1176480" y="73764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pt-BR" sz="5000">
                <a:solidFill>
                  <a:srgbClr val="808080"/>
                </a:solidFill>
                <a:latin typeface="Calibri"/>
              </a:rPr>
              <a:t>	</a:t>
            </a:r>
            <a:r>
              <a:rPr i="1" lang="pt-BR" sz="5000">
                <a:solidFill>
                  <a:srgbClr val="808080"/>
                </a:solidFill>
                <a:latin typeface="Calibri"/>
              </a:rPr>
              <a:t>Teste de Wilcoxon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p>
            <a:pPr algn="ctr">
              <a:lnSpc>
                <a:spcPct val="100000"/>
              </a:lnSpc>
              <a:buFont typeface="Tw Cen MT"/>
              <a:buChar char=" 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As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exigências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 para se realizar o teste de Wilcoxon são: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 lvl="1">
              <a:lnSpc>
                <a:spcPct val="100000"/>
              </a:lnSpc>
              <a:buFont charset="2" typeface="Wingdings 3"/>
              <a:buChar char="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A amostra deve ser de uma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mesma população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;</a:t>
            </a:r>
            <a:endParaRPr/>
          </a:p>
          <a:p>
            <a:pPr algn="ctr" lvl="1">
              <a:lnSpc>
                <a:spcPct val="100000"/>
              </a:lnSpc>
              <a:buFont charset="2" typeface="Wingdings 3"/>
              <a:buChar char="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Os pares (Xi, Yi) formados são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mutuamente independentes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;</a:t>
            </a:r>
            <a:endParaRPr/>
          </a:p>
          <a:p>
            <a:pPr algn="ctr" lvl="1">
              <a:lnSpc>
                <a:spcPct val="100000"/>
              </a:lnSpc>
              <a:buFont charset="2" typeface="Wingdings 3"/>
              <a:buChar char="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As diferenças  Di = (Xi – Yi) são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variáveis contínuas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, com distribuição simétrica;</a:t>
            </a:r>
            <a:endParaRPr/>
          </a:p>
          <a:p>
            <a:pPr algn="ctr" lvl="1"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A mensuração dos dados é realizada em </a:t>
            </a:r>
            <a:r>
              <a:rPr b="1" lang="en-US" sz="2800">
                <a:solidFill>
                  <a:srgbClr val="808080"/>
                </a:solidFill>
                <a:latin typeface="Calibri"/>
              </a:rPr>
              <a:t>escala ordinal</a:t>
            </a:r>
            <a:r>
              <a:rPr lang="en-US" sz="2800">
                <a:solidFill>
                  <a:srgbClr val="808080"/>
                </a:solidFill>
                <a:latin typeface="Calibri"/>
              </a:rPr>
              <a:t>;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en-US" sz="5000">
                <a:solidFill>
                  <a:srgbClr val="0d0d0d"/>
                </a:solidFill>
                <a:latin typeface="Calibri"/>
              </a:rPr>
              <a:t>	</a:t>
            </a:r>
            <a:r>
              <a:rPr i="1" lang="en-US" sz="5000">
                <a:solidFill>
                  <a:srgbClr val="808080"/>
                </a:solidFill>
                <a:latin typeface="Calibri"/>
              </a:rPr>
              <a:t>Teste de Wilcoxon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08080"/>
                </a:solidFill>
                <a:latin typeface="Tw Cen MT"/>
              </a:rPr>
              <a:t>O</a:t>
            </a:r>
            <a:r>
              <a:rPr b="1" lang="en-US" sz="2400">
                <a:solidFill>
                  <a:srgbClr val="808080"/>
                </a:solidFill>
                <a:latin typeface="Calibri"/>
              </a:rPr>
              <a:t>bjetivo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: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Comparar as performances de cada sujeito (ou pares de sujeitos) a fim de verificar se </a:t>
            </a:r>
            <a:r>
              <a:rPr b="1" lang="en-US" sz="2400">
                <a:solidFill>
                  <a:srgbClr val="808080"/>
                </a:solidFill>
                <a:latin typeface="Calibri"/>
              </a:rPr>
              <a:t>existem diferenças significativas entre os seus resultados nas duas situações.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08080"/>
                </a:solidFill>
                <a:latin typeface="Calibri"/>
              </a:rPr>
              <a:t>Aplicações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: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Estudos de caso-controle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Testes </a:t>
            </a:r>
            <a:r>
              <a:rPr i="1" lang="en-US" sz="2400">
                <a:solidFill>
                  <a:srgbClr val="808080"/>
                </a:solidFill>
                <a:latin typeface="Calibri"/>
              </a:rPr>
              <a:t>cross-over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 de dois tratamentos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1176480" y="737640"/>
            <a:ext cx="9719640" cy="1499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5000">
                <a:solidFill>
                  <a:srgbClr val="0d0d0d"/>
                </a:solidFill>
                <a:latin typeface="Tw Cen MT Condensed"/>
              </a:rPr>
              <a:t>	</a:t>
            </a:r>
            <a:r>
              <a:rPr i="1" lang="pt-BR" sz="5000">
                <a:solidFill>
                  <a:srgbClr val="0d0d0d"/>
                </a:solidFill>
                <a:latin typeface="Calibri"/>
              </a:rPr>
              <a:t>	</a:t>
            </a:r>
            <a:r>
              <a:rPr i="1" lang="pt-BR" sz="5000">
                <a:solidFill>
                  <a:srgbClr val="808080"/>
                </a:solidFill>
                <a:latin typeface="Calibri"/>
              </a:rPr>
              <a:t>Teste de Wilcoxon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4960080"/>
            <a:ext cx="7772040" cy="1462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5000">
                <a:solidFill>
                  <a:srgbClr val="808080"/>
                </a:solidFill>
                <a:latin typeface="Calibri"/>
              </a:rPr>
              <a:t>Passo a Passo</a:t>
            </a:r>
            <a:r>
              <a:rPr lang="en-US" sz="5000">
                <a:solidFill>
                  <a:srgbClr val="808080"/>
                </a:solidFill>
                <a:latin typeface="Calibri"/>
              </a:rPr>
              <a:t>
</a:t>
            </a:r>
            <a:r>
              <a:rPr lang="en-US" sz="5000">
                <a:solidFill>
                  <a:srgbClr val="808080"/>
                </a:solidFill>
                <a:latin typeface="Calibri"/>
              </a:rPr>
              <a:t>...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218680" y="1842120"/>
            <a:ext cx="7180200" cy="2998440"/>
          </a:xfrm>
          <a:prstGeom prst="rect">
            <a:avLst/>
          </a:prstGeom>
          <a:gradFill>
            <a:gsLst>
              <a:gs pos="0">
                <a:srgbClr val="ecf9de"/>
              </a:gs>
              <a:gs pos="50000">
                <a:srgbClr val="c4f091"/>
              </a:gs>
              <a:gs pos="100000">
                <a:srgbClr val="ecf9de"/>
              </a:gs>
            </a:gsLst>
            <a:lin ang="2700000"/>
          </a:gradFill>
          <a:ln w="15840">
            <a:solidFill>
              <a:srgbClr val="99cb38"/>
            </a:solidFill>
            <a:round/>
          </a:ln>
        </p:spPr>
      </p:sp>
      <p:pic>
        <p:nvPicPr>
          <p:cNvPr descr="" id="95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2357640" y="1990080"/>
            <a:ext cx="6911280" cy="27295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96" name="TextShape 2"/>
          <p:cNvSpPr txBox="1"/>
          <p:nvPr/>
        </p:nvSpPr>
        <p:spPr>
          <a:xfrm>
            <a:off x="784440" y="820440"/>
            <a:ext cx="10058040" cy="533808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90000"/>
              </a:lnSpc>
              <a:buFont typeface="Tw Cen MT"/>
              <a:buChar char=" "/>
            </a:pPr>
            <a:r>
              <a:rPr b="1" lang="en-US" sz="2400">
                <a:solidFill>
                  <a:srgbClr val="808080"/>
                </a:solidFill>
                <a:latin typeface="Tw Cen MT"/>
              </a:rPr>
              <a:t>A – Formular as hipóteses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808080"/>
                </a:solidFill>
                <a:latin typeface="Tw Cen MT"/>
              </a:rPr>
              <a:t>Sendo que: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en-US" sz="2400">
                <a:solidFill>
                  <a:srgbClr val="808080"/>
                </a:solidFill>
                <a:latin typeface="Tw Cen MT"/>
              </a:rPr>
              <a:t>Hipótese nula: </a:t>
            </a:r>
            <a:r>
              <a:rPr lang="en-US" sz="2400">
                <a:solidFill>
                  <a:srgbClr val="808080"/>
                </a:solidFill>
                <a:latin typeface="Tw Cen MT"/>
              </a:rPr>
              <a:t>os dois grupos têm a mesma distribuição na população;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en-US" sz="2400">
                <a:solidFill>
                  <a:srgbClr val="808080"/>
                </a:solidFill>
                <a:latin typeface="Tw Cen MT"/>
              </a:rPr>
              <a:t>Hipótese alternativa: </a:t>
            </a:r>
            <a:r>
              <a:rPr lang="en-US" sz="2400">
                <a:solidFill>
                  <a:srgbClr val="808080"/>
                </a:solidFill>
                <a:latin typeface="Tw Cen MT"/>
              </a:rPr>
              <a:t>os dois grupos não têm a mesma distribuição na população.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84440" y="839160"/>
            <a:ext cx="10058040" cy="517140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90000"/>
              </a:lnSpc>
              <a:buFont typeface="Tw Cen MT"/>
              <a:buChar char=" "/>
            </a:pPr>
            <a:r>
              <a:rPr b="1" lang="en-US" sz="2400">
                <a:solidFill>
                  <a:srgbClr val="808080"/>
                </a:solidFill>
                <a:latin typeface="Calibri"/>
              </a:rPr>
              <a:t>B – Preparação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600">
                <a:solidFill>
                  <a:srgbClr val="808080"/>
                </a:solidFill>
                <a:latin typeface="Calibri"/>
              </a:rPr>
              <a:t>Coletar dados relevantes de duas amostras de indivíduos;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600">
                <a:solidFill>
                  <a:srgbClr val="808080"/>
                </a:solidFill>
                <a:latin typeface="Calibri"/>
              </a:rPr>
              <a:t>Calcular a diferença entre as observações para cada par da amostra:</a:t>
            </a:r>
            <a:endParaRPr/>
          </a:p>
          <a:p>
            <a:pPr lvl="1"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Atribuir um sinal (+) ou (-), dependendo do resultado;</a:t>
            </a:r>
            <a:endParaRPr/>
          </a:p>
          <a:p>
            <a:pPr lvl="1"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Di = Xi - Yi, para i = 1, 2, ..., n. </a:t>
            </a:r>
            <a:endParaRPr/>
          </a:p>
          <a:p>
            <a:pPr lvl="1">
              <a:buFont typeface="Arial"/>
              <a:buChar char="•"/>
            </a:pPr>
            <a:r>
              <a:rPr lang="en-US" sz="2200">
                <a:solidFill>
                  <a:srgbClr val="808080"/>
                </a:solidFill>
                <a:latin typeface="Calibri"/>
              </a:rPr>
              <a:t>Assim, obtemos a amostra D1, D2, ..., Dn, para cada par.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808080"/>
                </a:solidFill>
                <a:latin typeface="Calibri"/>
              </a:rPr>
              <a:t>Excluir as diferenças iguais a zero;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600">
                <a:solidFill>
                  <a:srgbClr val="808080"/>
                </a:solidFill>
                <a:latin typeface="Calibri"/>
              </a:rPr>
              <a:t>Independentemente do sinal, atribuir um posto (rank) a cada diferença.</a:t>
            </a:r>
            <a:endParaRPr/>
          </a:p>
          <a:p>
            <a:pPr lvl="1"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200">
                <a:solidFill>
                  <a:srgbClr val="808080"/>
                </a:solidFill>
                <a:latin typeface="Calibri"/>
              </a:rPr>
              <a:t>Em caso de empates, atribuir a média dos postos empatados;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600">
                <a:solidFill>
                  <a:srgbClr val="808080"/>
                </a:solidFill>
                <a:latin typeface="Calibri"/>
              </a:rPr>
              <a:t>Calcular a soma dos postos (S) de todas as diferenças negativas (ou positivas).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44" st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99" st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37" st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94" st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32" st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05" st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65" st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47" st="4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797760" y="812160"/>
            <a:ext cx="10058040" cy="393156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90000"/>
              </a:lnSpc>
              <a:buFont typeface="Tw Cen MT"/>
              <a:buChar char=" "/>
            </a:pPr>
            <a:r>
              <a:rPr b="1" lang="en-US" sz="2400">
                <a:solidFill>
                  <a:srgbClr val="808080"/>
                </a:solidFill>
                <a:latin typeface="Calibri"/>
              </a:rPr>
              <a:t>C – Cálculo da estatística do teste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100000"/>
              </a:lnSpc>
              <a:buFont charset="2" typeface="Wingdings"/>
              <a:buChar char="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Se a amostra é pequena (N ≤ 25):</a:t>
            </a:r>
            <a:endParaRPr/>
          </a:p>
          <a:p>
            <a:pPr lvl="1">
              <a:buFont charset="2" typeface="Wingdings"/>
              <a:buChar char=""/>
            </a:pPr>
            <a:r>
              <a:rPr lang="en-US" sz="2400">
                <a:solidFill>
                  <a:srgbClr val="808080"/>
                </a:solidFill>
                <a:latin typeface="Calibri"/>
              </a:rPr>
              <a:t> </a:t>
            </a:r>
            <a:r>
              <a:rPr lang="en-US" sz="2400">
                <a:solidFill>
                  <a:srgbClr val="808080"/>
                </a:solidFill>
                <a:latin typeface="Calibri"/>
              </a:rPr>
              <a:t>Obter o valor crítico através da tabela “valores críticos da T – Prova de Wilcoxon”.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