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7.wmf" ContentType="image/x-wmf"/>
  <Override PartName="/ppt/media/image3.png" ContentType="image/png"/>
  <Override PartName="/ppt/media/image8.wmf" ContentType="image/x-wmf"/>
  <Override PartName="/ppt/media/image10.wmf" ContentType="image/x-wmf"/>
  <Override PartName="/ppt/media/image4.png" ContentType="image/png"/>
  <Override PartName="/ppt/media/image9.wmf" ContentType="image/x-wmf"/>
  <Override PartName="/ppt/media/image1.png" ContentType="image/png"/>
  <Override PartName="/ppt/media/image6.wmf" ContentType="image/x-wmf"/>
  <Override PartName="/ppt/media/image5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286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468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286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4680" cy="1801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575080"/>
            <a:ext cx="100440" cy="6256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" name="CustomShape 2"/>
          <p:cNvSpPr/>
          <p:nvPr/>
        </p:nvSpPr>
        <p:spPr>
          <a:xfrm>
            <a:off x="128520" y="3156480"/>
            <a:ext cx="646200" cy="23220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" name="CustomShape 3"/>
          <p:cNvSpPr/>
          <p:nvPr/>
        </p:nvSpPr>
        <p:spPr>
          <a:xfrm>
            <a:off x="807120" y="5447160"/>
            <a:ext cx="609120" cy="14198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3" name="CustomShape 4"/>
          <p:cNvSpPr/>
          <p:nvPr/>
        </p:nvSpPr>
        <p:spPr>
          <a:xfrm>
            <a:off x="959760" y="6503760"/>
            <a:ext cx="171000" cy="3632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4" name="CustomShape 5"/>
          <p:cNvSpPr/>
          <p:nvPr/>
        </p:nvSpPr>
        <p:spPr>
          <a:xfrm>
            <a:off x="100800" y="3201120"/>
            <a:ext cx="821520" cy="33282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5" name="CustomShape 6"/>
          <p:cNvSpPr/>
          <p:nvPr/>
        </p:nvSpPr>
        <p:spPr>
          <a:xfrm>
            <a:off x="22320" y="228600"/>
            <a:ext cx="105840" cy="29275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" name="CustomShape 7"/>
          <p:cNvSpPr/>
          <p:nvPr/>
        </p:nvSpPr>
        <p:spPr>
          <a:xfrm>
            <a:off x="78120" y="2944080"/>
            <a:ext cx="77760" cy="493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" name="CustomShape 8"/>
          <p:cNvSpPr/>
          <p:nvPr/>
        </p:nvSpPr>
        <p:spPr>
          <a:xfrm>
            <a:off x="769680" y="5478840"/>
            <a:ext cx="189720" cy="1024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" name="CustomShape 9"/>
          <p:cNvSpPr/>
          <p:nvPr/>
        </p:nvSpPr>
        <p:spPr>
          <a:xfrm>
            <a:off x="775440" y="1398960"/>
            <a:ext cx="2075760" cy="40478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9" name="CustomShape 10"/>
          <p:cNvSpPr/>
          <p:nvPr/>
        </p:nvSpPr>
        <p:spPr>
          <a:xfrm>
            <a:off x="922680" y="6530040"/>
            <a:ext cx="161640" cy="3369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0" name="CustomShape 11"/>
          <p:cNvSpPr/>
          <p:nvPr/>
        </p:nvSpPr>
        <p:spPr>
          <a:xfrm>
            <a:off x="769680" y="5359320"/>
            <a:ext cx="37080" cy="2214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1" name="CustomShape 12"/>
          <p:cNvSpPr/>
          <p:nvPr/>
        </p:nvSpPr>
        <p:spPr>
          <a:xfrm>
            <a:off x="849960" y="6244560"/>
            <a:ext cx="238320" cy="6220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2" name="CustomShape 13"/>
          <p:cNvSpPr/>
          <p:nvPr/>
        </p:nvSpPr>
        <p:spPr>
          <a:xfrm>
            <a:off x="27360" y="-720"/>
            <a:ext cx="493920" cy="44006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3" name="CustomShape 14"/>
          <p:cNvSpPr/>
          <p:nvPr/>
        </p:nvSpPr>
        <p:spPr>
          <a:xfrm>
            <a:off x="550440" y="4316400"/>
            <a:ext cx="423000" cy="15804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4" name="CustomShape 15"/>
          <p:cNvSpPr/>
          <p:nvPr/>
        </p:nvSpPr>
        <p:spPr>
          <a:xfrm>
            <a:off x="1006200" y="5862600"/>
            <a:ext cx="430560" cy="9903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5" name="CustomShape 16"/>
          <p:cNvSpPr/>
          <p:nvPr/>
        </p:nvSpPr>
        <p:spPr>
          <a:xfrm>
            <a:off x="521640" y="4364280"/>
            <a:ext cx="551520" cy="22356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6" name="CustomShape 17"/>
          <p:cNvSpPr/>
          <p:nvPr/>
        </p:nvSpPr>
        <p:spPr>
          <a:xfrm>
            <a:off x="468000" y="1289160"/>
            <a:ext cx="173880" cy="30268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7" name="CustomShape 18"/>
          <p:cNvSpPr/>
          <p:nvPr/>
        </p:nvSpPr>
        <p:spPr>
          <a:xfrm>
            <a:off x="1111680" y="6571440"/>
            <a:ext cx="133920" cy="2811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8" name="CustomShape 19"/>
          <p:cNvSpPr/>
          <p:nvPr/>
        </p:nvSpPr>
        <p:spPr>
          <a:xfrm>
            <a:off x="502560" y="4107600"/>
            <a:ext cx="82080" cy="5112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19" name="CustomShape 20"/>
          <p:cNvSpPr/>
          <p:nvPr/>
        </p:nvSpPr>
        <p:spPr>
          <a:xfrm>
            <a:off x="973800" y="3145680"/>
            <a:ext cx="1409760" cy="2716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0" name="CustomShape 21"/>
          <p:cNvSpPr/>
          <p:nvPr/>
        </p:nvSpPr>
        <p:spPr>
          <a:xfrm>
            <a:off x="1073520" y="6600240"/>
            <a:ext cx="120240" cy="2527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1" name="CustomShape 22"/>
          <p:cNvSpPr/>
          <p:nvPr/>
        </p:nvSpPr>
        <p:spPr>
          <a:xfrm>
            <a:off x="973800" y="5897160"/>
            <a:ext cx="137520" cy="6739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2" name="CustomShape 23"/>
          <p:cNvSpPr/>
          <p:nvPr/>
        </p:nvSpPr>
        <p:spPr>
          <a:xfrm>
            <a:off x="973800" y="5772600"/>
            <a:ext cx="37800" cy="2275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3" name="CustomShape 24"/>
          <p:cNvSpPr/>
          <p:nvPr/>
        </p:nvSpPr>
        <p:spPr>
          <a:xfrm>
            <a:off x="1006200" y="6322680"/>
            <a:ext cx="210240" cy="5302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4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25" name="PlaceHolder 26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5400">
                <a:solidFill>
                  <a:srgbClr val="262626"/>
                </a:solidFill>
                <a:latin typeface="Century Gothic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entury Gothic"/>
              </a:rPr>
              <a:t>26/05/15</a:t>
            </a:r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8" name="CustomShape 29"/>
          <p:cNvSpPr/>
          <p:nvPr/>
        </p:nvSpPr>
        <p:spPr>
          <a:xfrm>
            <a:off x="0" y="4323960"/>
            <a:ext cx="1744200" cy="778320"/>
          </a:xfrm>
          <a:prstGeom prst="rect">
            <a:avLst/>
          </a:prstGeom>
          <a:solidFill>
            <a:srgbClr val="a53010"/>
          </a:solidFill>
        </p:spPr>
      </p:sp>
      <p:sp>
        <p:nvSpPr>
          <p:cNvPr id="29" name="PlaceHolder 30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8191E1-A111-4171-A1D1-C1B1512151A1}" type="slidenum">
              <a:rPr lang="pt-BR">
                <a:solidFill>
                  <a:srgbClr val="000000"/>
                </a:solidFill>
                <a:latin typeface="Century Gothic"/>
              </a:rPr>
              <a:t>&lt;número&gt;</a:t>
            </a:fld>
            <a:endParaRPr/>
          </a:p>
        </p:txBody>
      </p:sp>
      <p:sp>
        <p:nvSpPr>
          <p:cNvPr id="30" name="PlaceHolder 3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0" y="2575080"/>
            <a:ext cx="100440" cy="6256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4" name="CustomShape 2"/>
          <p:cNvSpPr/>
          <p:nvPr/>
        </p:nvSpPr>
        <p:spPr>
          <a:xfrm>
            <a:off x="128520" y="3156480"/>
            <a:ext cx="646200" cy="23220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5" name="CustomShape 3"/>
          <p:cNvSpPr/>
          <p:nvPr/>
        </p:nvSpPr>
        <p:spPr>
          <a:xfrm>
            <a:off x="807120" y="5447160"/>
            <a:ext cx="609120" cy="14198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6" name="CustomShape 4"/>
          <p:cNvSpPr/>
          <p:nvPr/>
        </p:nvSpPr>
        <p:spPr>
          <a:xfrm>
            <a:off x="959760" y="6503760"/>
            <a:ext cx="171000" cy="3632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7" name="CustomShape 5"/>
          <p:cNvSpPr/>
          <p:nvPr/>
        </p:nvSpPr>
        <p:spPr>
          <a:xfrm>
            <a:off x="100800" y="3201120"/>
            <a:ext cx="821520" cy="33282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8" name="CustomShape 6"/>
          <p:cNvSpPr/>
          <p:nvPr/>
        </p:nvSpPr>
        <p:spPr>
          <a:xfrm>
            <a:off x="22320" y="228600"/>
            <a:ext cx="105840" cy="29275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69" name="CustomShape 7"/>
          <p:cNvSpPr/>
          <p:nvPr/>
        </p:nvSpPr>
        <p:spPr>
          <a:xfrm>
            <a:off x="78120" y="2944080"/>
            <a:ext cx="77760" cy="493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0" name="CustomShape 8"/>
          <p:cNvSpPr/>
          <p:nvPr/>
        </p:nvSpPr>
        <p:spPr>
          <a:xfrm>
            <a:off x="769680" y="5478840"/>
            <a:ext cx="189720" cy="1024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1" name="CustomShape 9"/>
          <p:cNvSpPr/>
          <p:nvPr/>
        </p:nvSpPr>
        <p:spPr>
          <a:xfrm>
            <a:off x="775440" y="1398960"/>
            <a:ext cx="2075760" cy="40478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2" name="CustomShape 10"/>
          <p:cNvSpPr/>
          <p:nvPr/>
        </p:nvSpPr>
        <p:spPr>
          <a:xfrm>
            <a:off x="922680" y="6530040"/>
            <a:ext cx="161640" cy="3369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3" name="CustomShape 11"/>
          <p:cNvSpPr/>
          <p:nvPr/>
        </p:nvSpPr>
        <p:spPr>
          <a:xfrm>
            <a:off x="769680" y="5359320"/>
            <a:ext cx="37080" cy="2214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4" name="CustomShape 12"/>
          <p:cNvSpPr/>
          <p:nvPr/>
        </p:nvSpPr>
        <p:spPr>
          <a:xfrm>
            <a:off x="849960" y="6244560"/>
            <a:ext cx="238320" cy="6220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5" name="CustomShape 13"/>
          <p:cNvSpPr/>
          <p:nvPr/>
        </p:nvSpPr>
        <p:spPr>
          <a:xfrm>
            <a:off x="27360" y="-720"/>
            <a:ext cx="493920" cy="44006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6" name="CustomShape 14"/>
          <p:cNvSpPr/>
          <p:nvPr/>
        </p:nvSpPr>
        <p:spPr>
          <a:xfrm>
            <a:off x="550440" y="4316400"/>
            <a:ext cx="423000" cy="15804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7" name="CustomShape 15"/>
          <p:cNvSpPr/>
          <p:nvPr/>
        </p:nvSpPr>
        <p:spPr>
          <a:xfrm>
            <a:off x="1006200" y="5862600"/>
            <a:ext cx="430560" cy="9903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8" name="CustomShape 16"/>
          <p:cNvSpPr/>
          <p:nvPr/>
        </p:nvSpPr>
        <p:spPr>
          <a:xfrm>
            <a:off x="521640" y="4364280"/>
            <a:ext cx="551520" cy="22356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79" name="CustomShape 17"/>
          <p:cNvSpPr/>
          <p:nvPr/>
        </p:nvSpPr>
        <p:spPr>
          <a:xfrm>
            <a:off x="468000" y="1289160"/>
            <a:ext cx="173880" cy="30268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0" name="CustomShape 18"/>
          <p:cNvSpPr/>
          <p:nvPr/>
        </p:nvSpPr>
        <p:spPr>
          <a:xfrm>
            <a:off x="1111680" y="6571440"/>
            <a:ext cx="133920" cy="2811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1" name="CustomShape 19"/>
          <p:cNvSpPr/>
          <p:nvPr/>
        </p:nvSpPr>
        <p:spPr>
          <a:xfrm>
            <a:off x="502560" y="4107600"/>
            <a:ext cx="82080" cy="51120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2" name="CustomShape 20"/>
          <p:cNvSpPr/>
          <p:nvPr/>
        </p:nvSpPr>
        <p:spPr>
          <a:xfrm>
            <a:off x="973800" y="3145680"/>
            <a:ext cx="1409760" cy="271656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3" name="CustomShape 21"/>
          <p:cNvSpPr/>
          <p:nvPr/>
        </p:nvSpPr>
        <p:spPr>
          <a:xfrm>
            <a:off x="1073520" y="6600240"/>
            <a:ext cx="120240" cy="2527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4" name="CustomShape 22"/>
          <p:cNvSpPr/>
          <p:nvPr/>
        </p:nvSpPr>
        <p:spPr>
          <a:xfrm>
            <a:off x="973800" y="5897160"/>
            <a:ext cx="137520" cy="6739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5" name="CustomShape 23"/>
          <p:cNvSpPr/>
          <p:nvPr/>
        </p:nvSpPr>
        <p:spPr>
          <a:xfrm>
            <a:off x="973800" y="5772600"/>
            <a:ext cx="37800" cy="22752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6" name="CustomShape 24"/>
          <p:cNvSpPr/>
          <p:nvPr/>
        </p:nvSpPr>
        <p:spPr>
          <a:xfrm>
            <a:off x="1006200" y="6322680"/>
            <a:ext cx="210240" cy="53028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7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rgbClr val="766f54"/>
          </a:solidFill>
        </p:spPr>
      </p:sp>
      <p:sp>
        <p:nvSpPr>
          <p:cNvPr id="88" name="PlaceHolder 26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89" name="PlaceHolder 27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Century Gothic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Century Gothic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charset="2" typeface="Wingdings 3"/>
              <a:buChar char=""/>
            </a:pPr>
            <a:r>
              <a:rPr lang="en-US" sz="1600">
                <a:solidFill>
                  <a:srgbClr val="404040"/>
                </a:solidFill>
                <a:latin typeface="Century Gothic"/>
              </a:rPr>
              <a:t>Segundo nível</a:t>
            </a:r>
            <a:endParaRPr/>
          </a:p>
          <a:p>
            <a:pPr lvl="1">
              <a:buFont charset="2" typeface="Wingdings 3"/>
              <a:buChar char=""/>
            </a:pPr>
            <a:r>
              <a:rPr lang="en-US" sz="1400">
                <a:solidFill>
                  <a:srgbClr val="404040"/>
                </a:solidFill>
                <a:latin typeface="Century Gothic"/>
              </a:rPr>
              <a:t>Terceiro nível</a:t>
            </a:r>
            <a:endParaRPr/>
          </a:p>
          <a:p>
            <a:pPr lvl="2">
              <a:buFont charset="2" typeface="Wingdings 3"/>
              <a:buChar char=""/>
            </a:pPr>
            <a:r>
              <a:rPr lang="en-US" sz="1200">
                <a:solidFill>
                  <a:srgbClr val="404040"/>
                </a:solidFill>
                <a:latin typeface="Century Gothic"/>
              </a:rPr>
              <a:t>Quarto nível</a:t>
            </a:r>
            <a:endParaRPr/>
          </a:p>
          <a:p>
            <a:pPr lvl="3">
              <a:buFont charset="2" typeface="Wingdings 3"/>
              <a:buChar char=""/>
            </a:pPr>
            <a:r>
              <a:rPr lang="en-US" sz="1200">
                <a:solidFill>
                  <a:srgbClr val="404040"/>
                </a:solidFill>
                <a:latin typeface="Century Gothic"/>
              </a:rPr>
              <a:t>Quinto nível</a:t>
            </a:r>
            <a:endParaRPr/>
          </a:p>
        </p:txBody>
      </p:sp>
      <p:sp>
        <p:nvSpPr>
          <p:cNvPr id="90" name="PlaceHolder 28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entury Gothic"/>
              </a:rPr>
              <a:t>26/05/15</a:t>
            </a:r>
            <a:endParaRPr/>
          </a:p>
        </p:txBody>
      </p:sp>
      <p:sp>
        <p:nvSpPr>
          <p:cNvPr id="91" name="PlaceHolder 29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2" name="CustomShape 30"/>
          <p:cNvSpPr/>
          <p:nvPr/>
        </p:nvSpPr>
        <p:spPr>
          <a:xfrm>
            <a:off x="-4320" y="714240"/>
            <a:ext cx="1588320" cy="506880"/>
          </a:xfrm>
          <a:prstGeom prst="rect">
            <a:avLst/>
          </a:prstGeom>
          <a:solidFill>
            <a:srgbClr val="a53010"/>
          </a:solidFill>
        </p:spPr>
      </p:sp>
      <p:sp>
        <p:nvSpPr>
          <p:cNvPr id="93" name="PlaceHolder 31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41C121-8151-4101-B151-E11131B1F1F1}" type="slidenum">
              <a:rPr lang="pt-BR">
                <a:solidFill>
                  <a:srgbClr val="000000"/>
                </a:solidFill>
                <a:latin typeface="Century Gothic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5400">
                <a:solidFill>
                  <a:srgbClr val="262626"/>
                </a:solidFill>
                <a:latin typeface="Century Gothic"/>
              </a:rPr>
              <a:t>Teste U de Mann-Whitney</a:t>
            </a:r>
            <a:r>
              <a:rPr lang="en-US" sz="5400">
                <a:solidFill>
                  <a:srgbClr val="262626"/>
                </a:solidFill>
                <a:latin typeface="Century Gothic"/>
              </a:rPr>
              <a:t>	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2589120" y="4777200"/>
            <a:ext cx="8915040" cy="1584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pt-BR">
                <a:solidFill>
                  <a:srgbClr val="595959"/>
                </a:solidFill>
                <a:latin typeface="Century Gothic"/>
              </a:rPr>
              <a:t>Vivian C. Monteiro Pereira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595959"/>
                </a:solidFill>
                <a:latin typeface="Century Gothic"/>
              </a:rPr>
              <a:t>Biomedicina – UFPR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595959"/>
                </a:solidFill>
                <a:latin typeface="Century Gothic"/>
              </a:rPr>
              <a:t>2015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595959"/>
                </a:solidFill>
                <a:latin typeface="Century Gothic"/>
              </a:rPr>
              <a:t>Profª Silvia Shimakura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2589120" y="1579680"/>
            <a:ext cx="8915040" cy="3777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O teste pode ser aplicado tanto a U1 como a U2, pois ambos são simétricos em relação a média: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52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2867760" y="2305800"/>
            <a:ext cx="7945920" cy="2863080"/>
          </a:xfrm>
          <a:prstGeom prst="rect">
            <a:avLst/>
          </a:prstGeom>
        </p:spPr>
      </p:pic>
      <p:pic>
        <p:nvPicPr>
          <p:cNvPr descr="" id="153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82040" y="5570280"/>
            <a:ext cx="10717200" cy="99792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2589120" y="1391040"/>
            <a:ext cx="8915040" cy="52286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Valores críticos – Teste de Mann-Whitney: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56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3662640" y="1905120"/>
            <a:ext cx="6187320" cy="4858200"/>
          </a:xfrm>
          <a:prstGeom prst="rect">
            <a:avLst/>
          </a:prstGeom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58" name="TextShape 2"/>
          <p:cNvSpPr txBox="1"/>
          <p:nvPr/>
        </p:nvSpPr>
        <p:spPr>
          <a:xfrm>
            <a:off x="2589120" y="1391040"/>
            <a:ext cx="8915040" cy="52286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Valores críticos – Teste de Mann-Whitney: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59" name="Imagem 4"/>
          <p:cNvPicPr/>
          <p:nvPr/>
        </p:nvPicPr>
        <p:blipFill>
          <a:blip r:embed="rId1"/>
          <a:stretch>
            <a:fillRect/>
          </a:stretch>
        </p:blipFill>
        <p:spPr>
          <a:xfrm>
            <a:off x="3572640" y="1905120"/>
            <a:ext cx="6177240" cy="486252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Testes Paramétricos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2589120" y="1313640"/>
            <a:ext cx="8915040" cy="5176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O termo</a:t>
            </a:r>
            <a:r>
              <a:rPr b="1" i="1" lang="en-US">
                <a:solidFill>
                  <a:srgbClr val="404040"/>
                </a:solidFill>
                <a:latin typeface="Century Gothic"/>
              </a:rPr>
              <a:t> paramétrico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refere-se aos parâmetros que definem as populações que apresentam distribuição normal e, portanto referem-se à média e ao desvio padrão – curva em forma de sino. </a:t>
            </a:r>
            <a:endParaRPr/>
          </a:p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Estes testes são, em geral, os de maior poder, podendo ser aplicados mesmo quando ocorram pequenos desvios de normalidade ou da variância entre as amostras.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Exigências: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b="1" lang="en-US" sz="1600">
                <a:solidFill>
                  <a:srgbClr val="404040"/>
                </a:solidFill>
                <a:latin typeface="Century Gothic"/>
              </a:rPr>
              <a:t>1.Exigem que a amostra tenha uma distribuição normal, especialmente se tiverem uma dimensão inferior a 30. 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b="1" lang="en-US" sz="1600">
                <a:solidFill>
                  <a:srgbClr val="404040"/>
                </a:solidFill>
                <a:latin typeface="Century Gothic"/>
              </a:rPr>
              <a:t>2.Nas amostras de dimensão superior a 30, a distribuição aproxima-se de normal. 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b="1" lang="en-US" sz="1600">
                <a:solidFill>
                  <a:srgbClr val="404040"/>
                </a:solidFill>
                <a:latin typeface="Century Gothic"/>
              </a:rPr>
              <a:t>3.Homogeneidade de variância 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b="1" lang="en-US" sz="1600">
                <a:solidFill>
                  <a:srgbClr val="404040"/>
                </a:solidFill>
                <a:latin typeface="Century Gothic"/>
              </a:rPr>
              <a:t>4. Medidas feitas em escalas numéricas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262626"/>
                </a:solidFill>
                <a:latin typeface="Century Gothic"/>
              </a:rPr>
              <a:t>Testes Não-Paramétricos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2589120" y="1506960"/>
            <a:ext cx="8915040" cy="515124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Como o próprio nome sugere, a </a:t>
            </a:r>
            <a:r>
              <a:rPr i="1" lang="en-US">
                <a:solidFill>
                  <a:srgbClr val="404040"/>
                </a:solidFill>
                <a:latin typeface="Century Gothic"/>
              </a:rPr>
              <a:t>Estatística Não-Paramétrica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independe dos parâmetros populacionais e de suas respectivas estimativas.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Se a variável populacional analisada não segue uma distribuição normal e/ou as amostras forem pequenas, pode-se aplicar um teste </a:t>
            </a:r>
            <a:r>
              <a:rPr i="1" lang="en-US">
                <a:solidFill>
                  <a:srgbClr val="404040"/>
                </a:solidFill>
                <a:latin typeface="Century Gothic"/>
              </a:rPr>
              <a:t>Não-Paramétrico</a:t>
            </a:r>
            <a:r>
              <a:rPr lang="en-US">
                <a:solidFill>
                  <a:srgbClr val="404040"/>
                </a:solidFill>
                <a:latin typeface="Century Gothic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b="1" i="1" lang="en-US">
                <a:solidFill>
                  <a:srgbClr val="404040"/>
                </a:solidFill>
                <a:latin typeface="Century Gothic"/>
              </a:rPr>
              <a:t>A lógica dos testes não-paramétricos é simples e são de execução mais fácil.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b="1" i="1" lang="en-US">
                <a:solidFill>
                  <a:srgbClr val="404040"/>
                </a:solidFill>
                <a:latin typeface="Century Gothic"/>
              </a:rPr>
              <a:t>Esses testes não utilizam os dados numéricos originais nos seus cálculos.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2589120" y="1725840"/>
            <a:ext cx="8915040" cy="476496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 sz="2000">
                <a:solidFill>
                  <a:srgbClr val="404040"/>
                </a:solidFill>
                <a:latin typeface="Century Gothic"/>
              </a:rPr>
              <a:t>É usado para testar se duas amostras independentes foram retiradas de populações com médias iguais.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 sz="2000">
                <a:solidFill>
                  <a:srgbClr val="404040"/>
                </a:solidFill>
                <a:latin typeface="Century Gothic"/>
              </a:rPr>
              <a:t>É uma alternativa para o teste t para amostras independentes quando a amostra for pequena e/ou as pressuposições, exigidas pelo teste t, estiverem seriamente comprometidas.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 sz="2000">
                <a:solidFill>
                  <a:srgbClr val="404040"/>
                </a:solidFill>
                <a:latin typeface="Century Gothic"/>
              </a:rPr>
              <a:t>A única exigência do teste de Mann-Whitney é a de que as observações sejam medidas em </a:t>
            </a:r>
            <a:r>
              <a:rPr b="1" lang="en-US" sz="2000">
                <a:solidFill>
                  <a:srgbClr val="404040"/>
                </a:solidFill>
                <a:latin typeface="Century Gothic"/>
              </a:rPr>
              <a:t>escala ordinal ou numérica</a:t>
            </a:r>
            <a:r>
              <a:rPr lang="en-US" sz="2000">
                <a:solidFill>
                  <a:srgbClr val="404040"/>
                </a:solidFill>
                <a:latin typeface="Century Gothic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 sz="2000">
                <a:solidFill>
                  <a:srgbClr val="404040"/>
                </a:solidFill>
                <a:latin typeface="Century Gothic"/>
              </a:rPr>
              <a:t>O posto (escore ou rank) de um valor de um conjunto de n valores corresponde a um número natural que indicará a sua posição no conjunto anteriormente ordenado, isto é, todas as n observações recebem uma pontuação através dos números naturais 1, 2, 3, 4, ..., n.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2589120" y="1584000"/>
            <a:ext cx="8915040" cy="486792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Font charset="2" typeface="Wingdings 3"/>
              <a:buChar char=""/>
            </a:pPr>
            <a:r>
              <a:rPr lang="en-US" sz="2400">
                <a:solidFill>
                  <a:srgbClr val="404040"/>
                </a:solidFill>
                <a:latin typeface="Century Gothic"/>
              </a:rPr>
              <a:t>Procedimento: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1- Formular as hipóteses: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a hipótese em teste é a de que as medidas feitas no par são iguais.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2 -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Coloque os dados dos dois grupos em uma única ordenação crescente. Às observações empatadas atribuir a média dos postos correspondentes;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3 -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Considerar :</a:t>
            </a:r>
            <a:r>
              <a:rPr lang="en-US" sz="800">
                <a:solidFill>
                  <a:srgbClr val="404040"/>
                </a:solidFill>
                <a:latin typeface="Century Gothic"/>
              </a:rPr>
              <a:t> 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i="1" lang="en-US" sz="1600">
                <a:solidFill>
                  <a:srgbClr val="404040"/>
                </a:solidFill>
                <a:latin typeface="Century Gothic"/>
              </a:rPr>
              <a:t>n1 </a:t>
            </a:r>
            <a:r>
              <a:rPr lang="en-US" sz="1600">
                <a:solidFill>
                  <a:srgbClr val="404040"/>
                </a:solidFill>
                <a:latin typeface="Century Gothic"/>
              </a:rPr>
              <a:t>número de casos do grupo 1;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i="1" lang="en-US" sz="1600">
                <a:solidFill>
                  <a:srgbClr val="404040"/>
                </a:solidFill>
                <a:latin typeface="Century Gothic"/>
              </a:rPr>
              <a:t>n2 </a:t>
            </a:r>
            <a:r>
              <a:rPr lang="en-US" sz="1600">
                <a:solidFill>
                  <a:srgbClr val="404040"/>
                </a:solidFill>
                <a:latin typeface="Century Gothic"/>
              </a:rPr>
              <a:t>número de casos do grupo 2;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4 –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Calcular: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lang="en-US" sz="1600">
                <a:solidFill>
                  <a:srgbClr val="404040"/>
                </a:solidFill>
                <a:latin typeface="Century Gothic"/>
              </a:rPr>
              <a:t>R1</a:t>
            </a:r>
            <a:r>
              <a:rPr i="1" lang="en-US" sz="900">
                <a:solidFill>
                  <a:srgbClr val="404040"/>
                </a:solidFill>
                <a:latin typeface="Century Gothic"/>
              </a:rPr>
              <a:t> </a:t>
            </a:r>
            <a:r>
              <a:rPr lang="en-US" sz="1600">
                <a:solidFill>
                  <a:srgbClr val="404040"/>
                </a:solidFill>
                <a:latin typeface="Century Gothic"/>
              </a:rPr>
              <a:t>= soma dos postos do grupo 1;</a:t>
            </a:r>
            <a:endParaRPr/>
          </a:p>
          <a:p>
            <a:pPr algn="just" lvl="1">
              <a:lnSpc>
                <a:spcPct val="100000"/>
              </a:lnSpc>
              <a:buFont charset="2" typeface="Wingdings 3"/>
              <a:buChar char=""/>
            </a:pPr>
            <a:r>
              <a:rPr lang="en-US" sz="1600">
                <a:solidFill>
                  <a:srgbClr val="404040"/>
                </a:solidFill>
                <a:latin typeface="Century Gothic"/>
              </a:rPr>
              <a:t>R2= soma dos postos do grupo 2 ;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2589120" y="1622880"/>
            <a:ext cx="8915040" cy="4287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5 –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Calcular a estatística de Mann-Whitney: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6 -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Escolher o menor valor de U, se </a:t>
            </a:r>
            <a:r>
              <a:rPr i="1" lang="en-US">
                <a:solidFill>
                  <a:srgbClr val="404040"/>
                </a:solidFill>
                <a:latin typeface="Century Gothic"/>
              </a:rPr>
              <a:t>n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&lt; 20 utilizar a tabela de valores críticos de Mann-Whitney (</a:t>
            </a:r>
            <a:r>
              <a:rPr i="1" lang="en-US">
                <a:solidFill>
                  <a:srgbClr val="404040"/>
                </a:solidFill>
                <a:latin typeface="Century Gothic"/>
              </a:rPr>
              <a:t>U</a:t>
            </a:r>
            <a:r>
              <a:rPr lang="en-US">
                <a:solidFill>
                  <a:srgbClr val="404040"/>
                </a:solidFill>
                <a:latin typeface="Century Gothic"/>
              </a:rPr>
              <a:t>), caso contrário é utilizado no cálculo de z (aproximação da normal):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38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5519880" y="2126520"/>
            <a:ext cx="2800440" cy="1447560"/>
          </a:xfrm>
          <a:prstGeom prst="rect">
            <a:avLst/>
          </a:prstGeom>
        </p:spPr>
      </p:pic>
      <p:pic>
        <p:nvPicPr>
          <p:cNvPr descr="" id="139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3471840" y="5237280"/>
            <a:ext cx="6896880" cy="89496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7 –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Para comparar amostras com n1 e n2 &gt; 7, o teste pode ser aplicado por aproximação normal: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404040"/>
                </a:solidFill>
                <a:latin typeface="Century Gothic"/>
              </a:rPr>
              <a:t>	</a:t>
            </a:r>
            <a:r>
              <a:rPr lang="en-US">
                <a:solidFill>
                  <a:srgbClr val="404040"/>
                </a:solidFill>
                <a:latin typeface="Century Gothic"/>
              </a:rPr>
              <a:t>Neste caso, a aproximação será: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42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4488480" y="3054600"/>
            <a:ext cx="4476960" cy="799920"/>
          </a:xfrm>
          <a:prstGeom prst="rect">
            <a:avLst/>
          </a:prstGeom>
        </p:spPr>
      </p:pic>
      <p:pic>
        <p:nvPicPr>
          <p:cNvPr descr="" id="143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17200" y="4982040"/>
            <a:ext cx="2819520" cy="78084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2372400" y="1657080"/>
            <a:ext cx="8915040" cy="3777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Exemplo: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Verificar se os dados das duas amostras apresentam diferença significativa.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46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4967640" y="2521800"/>
            <a:ext cx="3029040" cy="333396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262626"/>
                </a:solidFill>
                <a:latin typeface="Century Gothic"/>
              </a:rPr>
              <a:t>Teste de Mann-Whitney (Teste U)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1 - </a:t>
            </a:r>
            <a:r>
              <a:rPr lang="en-US">
                <a:solidFill>
                  <a:srgbClr val="404040"/>
                </a:solidFill>
                <a:latin typeface="Century Gothic"/>
              </a:rPr>
              <a:t>Procede-se à ordenação dos valores para obtenção dos seus postos e posteriormente seu somatório.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n1 = 8 </a:t>
            </a: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n2 = 7</a:t>
            </a: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R1 = 85</a:t>
            </a:r>
            <a:endParaRPr/>
          </a:p>
          <a:p>
            <a:pPr>
              <a:lnSpc>
                <a:spcPct val="100000"/>
              </a:lnSpc>
              <a:buFont charset="2" typeface="Wingdings 3"/>
              <a:buChar char=""/>
            </a:pPr>
            <a:r>
              <a:rPr lang="en-US">
                <a:solidFill>
                  <a:srgbClr val="404040"/>
                </a:solidFill>
                <a:latin typeface="Century Gothic"/>
              </a:rPr>
              <a:t>R2 = 35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404040"/>
                </a:solidFill>
                <a:latin typeface="Century Gothic"/>
              </a:rPr>
              <a:t>2 –</a:t>
            </a:r>
            <a:r>
              <a:rPr lang="en-US">
                <a:solidFill>
                  <a:srgbClr val="404040"/>
                </a:solidFill>
                <a:latin typeface="Century Gothic"/>
              </a:rPr>
              <a:t> Efetuando os cálculos: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49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3014280" y="4920480"/>
            <a:ext cx="7848720" cy="99036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