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10.xml" ContentType="application/vnd.openxmlformats-officedocument.presentationml.notesSlide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notesSlide11.xml" ContentType="application/vnd.openxmlformats-officedocument.presentationml.notesSlide+xml"/>
  <Override PartName="/ppt/_rels/presentation.xml.rels" ContentType="application/vnd.openxmlformats-package.relationships+xml"/>
  <Override PartName="/ppt/media/image6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7.jpeg" ContentType="image/jpeg"/>
  <Override PartName="/ppt/media/image1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E1C161F1-3101-41E1-A1B1-C17141618121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51A131-C1C1-41B1-8141-E151D13171D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412191-11D1-4111-91A1-71110000813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4146840"/>
            <a:ext cx="82292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352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5943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352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4146840"/>
            <a:ext cx="822852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4146840"/>
            <a:ext cx="82292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352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5943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3520" y="414684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4146840"/>
            <a:ext cx="8228520" cy="232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rgbClr val="ff388c"/>
          </a:solidFill>
        </p:spPr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pt-BR" sz="5400">
                <a:solidFill>
                  <a:srgbClr val="666666"/>
                </a:solidFill>
                <a:latin typeface="Arial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</a:rPr>
              <a:t>09/06/15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316191-7181-4171-91D1-A161E1A1D141}" type="slidenum">
              <a:rPr lang="pt-BR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6" name="Line 7"/>
          <p:cNvSpPr/>
          <p:nvPr/>
        </p:nvSpPr>
        <p:spPr>
          <a:xfrm>
            <a:off x="685800" y="3398400"/>
            <a:ext cx="7848360" cy="1440"/>
          </a:xfrm>
          <a:prstGeom prst="line">
            <a:avLst/>
          </a:prstGeom>
          <a:ln w="19080">
            <a:solidFill>
              <a:srgbClr val="666666"/>
            </a:solidFill>
            <a:round/>
          </a:ln>
        </p:spPr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1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rgbClr val="ff388c"/>
          </a:solidFill>
        </p:spPr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Arial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000">
                <a:solidFill>
                  <a:srgbClr val="000000"/>
                </a:solidFill>
                <a:latin typeface="Arial"/>
              </a:rPr>
              <a:t>Segundo nível</a:t>
            </a:r>
            <a:endParaRPr/>
          </a:p>
          <a:p>
            <a:pPr lvl="1">
              <a:buSzPct val="85000"/>
              <a:buFont typeface="Arial"/>
              <a:buChar char="•"/>
            </a:pPr>
            <a:r>
              <a:rPr lang="pt-BR">
                <a:solidFill>
                  <a:srgbClr val="000000"/>
                </a:solidFill>
                <a:latin typeface="Arial"/>
              </a:rPr>
              <a:t>Terceiro nível</a:t>
            </a:r>
            <a:endParaRPr/>
          </a:p>
          <a:p>
            <a:pPr lvl="2">
              <a:buSzPct val="90000"/>
              <a:buFont typeface="Arial"/>
              <a:buChar char="•"/>
            </a:pPr>
            <a:r>
              <a:rPr lang="pt-BR" sz="1600">
                <a:solidFill>
                  <a:srgbClr val="000000"/>
                </a:solidFill>
                <a:latin typeface="Arial"/>
              </a:rPr>
              <a:t>Quarto nível</a:t>
            </a:r>
            <a:endParaRPr/>
          </a:p>
          <a:p>
            <a:pPr lvl="3">
              <a:buFont typeface="Arial"/>
              <a:buChar char="•"/>
            </a:pPr>
            <a:r>
              <a:rPr lang="pt-BR" sz="1400">
                <a:solidFill>
                  <a:srgbClr val="000000"/>
                </a:solidFill>
                <a:latin typeface="Arial"/>
              </a:rPr>
              <a:t>Quinto nível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</a:rPr>
              <a:t>09/06/15</a:t>
            </a:r>
            <a:endParaRPr/>
          </a:p>
        </p:txBody>
      </p:sp>
      <p:sp>
        <p:nvSpPr>
          <p:cNvPr id="45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6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1314101-1141-41F1-8181-F181915111A1}" type="slidenum">
              <a:rPr lang="pt-BR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683640" y="2061000"/>
            <a:ext cx="7848360" cy="11516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pt-BR" sz="5400">
                <a:solidFill>
                  <a:srgbClr val="666666"/>
                </a:solidFill>
                <a:latin typeface="Arial"/>
              </a:rPr>
              <a:t>BIOESTATÍSTICA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611640" y="3573000"/>
            <a:ext cx="8062560" cy="122364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</a:pPr>
            <a:r>
              <a:rPr lang="pt-BR" sz="2800">
                <a:solidFill>
                  <a:srgbClr val="404040"/>
                </a:solidFill>
                <a:latin typeface="Arial"/>
              </a:rPr>
              <a:t>Testes t para comparação de médias de dois grupos pareados.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6" name="CustomShape 3"/>
          <p:cNvSpPr/>
          <p:nvPr/>
        </p:nvSpPr>
        <p:spPr>
          <a:xfrm>
            <a:off x="763920" y="5085360"/>
            <a:ext cx="8062560" cy="122364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404040"/>
                </a:solidFill>
                <a:latin typeface="Arial"/>
              </a:rPr>
              <a:t>Naiana Malheiros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404040"/>
                </a:solidFill>
                <a:latin typeface="Arial"/>
              </a:rPr>
              <a:t>Natasha Miranda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467640" y="1989000"/>
            <a:ext cx="8373240" cy="3960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Podemos calcular um intervalo de confiança para a </a:t>
            </a:r>
            <a:r>
              <a:rPr b="1" lang="pt-BR" sz="3200">
                <a:solidFill>
                  <a:srgbClr val="000000"/>
                </a:solidFill>
                <a:latin typeface="Arial"/>
              </a:rPr>
              <a:t>diferença média</a:t>
            </a:r>
            <a:r>
              <a:rPr lang="pt-BR" sz="3200">
                <a:solidFill>
                  <a:srgbClr val="000000"/>
                </a:solidFill>
                <a:latin typeface="Arial"/>
              </a:rPr>
              <a:t> e testar se a diferença média é igual a zero ou não.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Assumindo como hipóteses: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H0: perda de peso = 0;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H1: perda de peso ≠ 0.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</a:t>
            </a: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67640" y="1989000"/>
            <a:ext cx="8373240" cy="3960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Nos referimos a tal teste como um </a:t>
            </a:r>
            <a:r>
              <a:rPr b="1" lang="pt-BR" sz="3200">
                <a:solidFill>
                  <a:srgbClr val="000000"/>
                </a:solidFill>
                <a:latin typeface="Arial"/>
              </a:rPr>
              <a:t>t-test pareado</a:t>
            </a:r>
            <a:r>
              <a:rPr lang="pt-BR" sz="3200">
                <a:solidFill>
                  <a:srgbClr val="000000"/>
                </a:solidFill>
                <a:latin typeface="Arial"/>
              </a:rPr>
              <a:t>.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Note que neste caso estamos interessados na </a:t>
            </a:r>
            <a:r>
              <a:rPr b="1" lang="pt-BR" sz="3200">
                <a:solidFill>
                  <a:srgbClr val="e90062"/>
                </a:solidFill>
                <a:latin typeface="Arial"/>
              </a:rPr>
              <a:t>diferença média</a:t>
            </a:r>
            <a:r>
              <a:rPr lang="pt-BR" sz="3200">
                <a:solidFill>
                  <a:srgbClr val="000000"/>
                </a:solidFill>
                <a:latin typeface="Arial"/>
              </a:rPr>
              <a:t> enquanto que quando temos duas amostras independentes, estaremos interessados na </a:t>
            </a:r>
            <a:r>
              <a:rPr b="1" lang="pt-BR" sz="3200">
                <a:solidFill>
                  <a:srgbClr val="e90062"/>
                </a:solidFill>
                <a:latin typeface="Arial"/>
              </a:rPr>
              <a:t>diferença das médias</a:t>
            </a:r>
            <a:r>
              <a:rPr lang="pt-BR" sz="3200">
                <a:solidFill>
                  <a:srgbClr val="e90062"/>
                </a:solidFill>
                <a:latin typeface="Arial"/>
              </a:rPr>
              <a:t>.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581400" y="1919520"/>
            <a:ext cx="8042040" cy="5169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pt-BR" sz="2800">
                <a:solidFill>
                  <a:srgbClr val="000000"/>
                </a:solidFill>
                <a:latin typeface="Arial"/>
              </a:rPr>
              <a:t>Dados pareados de mulheres submetidas a dieta:</a:t>
            </a:r>
            <a:endParaRPr/>
          </a:p>
        </p:txBody>
      </p:sp>
      <p:graphicFrame>
        <p:nvGraphicFramePr>
          <p:cNvPr id="111" name="Table 3"/>
          <p:cNvGraphicFramePr/>
          <p:nvPr/>
        </p:nvGraphicFramePr>
        <p:xfrm>
          <a:off x="1475640" y="2997000"/>
          <a:ext cx="5976360" cy="1589040"/>
        </p:xfrm>
        <a:graphic>
          <a:graphicData uri="http://schemas.openxmlformats.org/drawingml/2006/table">
            <a:tbl>
              <a:tblPr/>
              <a:tblGrid>
                <a:gridCol w="1671120"/>
                <a:gridCol w="2237400"/>
                <a:gridCol w="2067840"/>
              </a:tblGrid>
              <a:tr h="57600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Média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Desvio padrão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Erro padrão</a:t>
                      </a:r>
                      <a:endParaRPr/>
                    </a:p>
                  </a:txBody>
                  <a:tcPr/>
                </a:tc>
              </a:tr>
              <a:tr h="50652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đ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SE</a:t>
                      </a:r>
                      <a:endParaRPr/>
                    </a:p>
                  </a:txBody>
                  <a:tcPr/>
                </a:tc>
              </a:tr>
              <a:tr h="50652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-5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3,741657387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1,67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descr="" id="11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475640" y="5013000"/>
            <a:ext cx="1799640" cy="1079640"/>
          </a:xfrm>
          <a:prstGeom prst="rect">
            <a:avLst/>
          </a:prstGeom>
        </p:spPr>
      </p:pic>
      <p:pic>
        <p:nvPicPr>
          <p:cNvPr descr="" id="113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60000" y="4653000"/>
            <a:ext cx="2371320" cy="1323720"/>
          </a:xfrm>
          <a:prstGeom prst="rect">
            <a:avLst/>
          </a:prstGeom>
        </p:spPr>
      </p:pic>
      <p:pic>
        <p:nvPicPr>
          <p:cNvPr descr="" id="114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668920" y="4856760"/>
            <a:ext cx="1498320" cy="1079280"/>
          </a:xfrm>
          <a:prstGeom prst="rect">
            <a:avLst/>
          </a:prstGeom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Teste-t pareado</a:t>
            </a:r>
            <a:endParaRPr/>
          </a:p>
        </p:txBody>
      </p:sp>
      <p:pic>
        <p:nvPicPr>
          <p:cNvPr descr="" id="11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79640" y="4149000"/>
            <a:ext cx="4714920" cy="1269000"/>
          </a:xfrm>
          <a:prstGeom prst="rect">
            <a:avLst/>
          </a:prstGeom>
        </p:spPr>
      </p:pic>
      <p:sp>
        <p:nvSpPr>
          <p:cNvPr id="117" name="TextShape 2"/>
          <p:cNvSpPr txBox="1"/>
          <p:nvPr/>
        </p:nvSpPr>
        <p:spPr>
          <a:xfrm>
            <a:off x="539640" y="2061000"/>
            <a:ext cx="8136720" cy="2088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Arial"/>
              </a:rPr>
              <a:t>Podemos agora realizar um test-t pareado para testar a hipótese nula de que a perda média de peso é 0.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Arial"/>
              </a:rPr>
              <a:t>Fórmula: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Teste-t pareado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539640" y="2133000"/>
            <a:ext cx="8146800" cy="3124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Note que este valor é negativo (porque a mudança média observada foi a redução no peso -- um valor positivo seria um aumento no peso).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Observamos o valor absoluto da estatística de teste (2.99) na tabela, usando a linha com n – 1= 4  graus de liberdade.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Tabela </a:t>
            </a:r>
            <a:r>
              <a:rPr i="1" lang="pt-BR" sz="4000">
                <a:solidFill>
                  <a:srgbClr val="666666"/>
                </a:solidFill>
                <a:latin typeface="Arial"/>
              </a:rPr>
              <a:t>t</a:t>
            </a:r>
            <a:r>
              <a:rPr lang="pt-BR" sz="4000">
                <a:solidFill>
                  <a:srgbClr val="666666"/>
                </a:solidFill>
                <a:latin typeface="Arial"/>
              </a:rPr>
              <a:t> de Student</a:t>
            </a:r>
            <a:endParaRPr/>
          </a:p>
        </p:txBody>
      </p:sp>
      <p:pic>
        <p:nvPicPr>
          <p:cNvPr descr="" id="12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899640" y="1556640"/>
            <a:ext cx="7178400" cy="5096880"/>
          </a:xfrm>
          <a:prstGeom prst="rect">
            <a:avLst/>
          </a:prstGeom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Teste-t pareado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539640" y="1917000"/>
            <a:ext cx="8290800" cy="3628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A terceira linha da tabela mostra que: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0000"/>
                </a:solidFill>
                <a:latin typeface="Arial"/>
              </a:rPr>
              <a:t>0,01 &lt; p &lt; 0,05 </a:t>
            </a:r>
            <a:endParaRPr/>
          </a:p>
          <a:p>
            <a:pPr>
              <a:lnSpc>
                <a:spcPct val="100000"/>
              </a:lnSpc>
            </a:pPr>
            <a:r>
              <a:rPr lang="pt-BR" sz="2800">
                <a:solidFill>
                  <a:srgbClr val="000000"/>
                </a:solidFill>
                <a:latin typeface="Arial"/>
              </a:rPr>
              <a:t>porque o valor 2.99 está entre os valores tabelados 2.776 e 4.601.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Então, rejeitamos a hipótese nula (H0) ao nível de 5%.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i="1" lang="pt-BR" sz="2800">
                <a:solidFill>
                  <a:srgbClr val="e90062"/>
                </a:solidFill>
                <a:latin typeface="Arial"/>
              </a:rPr>
              <a:t>Podemos concluir que existem evidências ao nível de 5% de que há uma redução média de peso durante o período avaliado em mulheres submetidas à dieta.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Teste-t pareado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Podemos adicionar à nossa conclusão o intervalo de confiança de 95% para a redução média no peso:</a:t>
            </a:r>
            <a:endParaRPr/>
          </a:p>
          <a:p>
            <a:pPr algn="ctr"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- 5 ± 2,776 x 1,67 = - 5 ± 4,62 = ( - 9,62; - 0,38 )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i="1" lang="pt-BR" sz="2800">
                <a:solidFill>
                  <a:srgbClr val="e90062"/>
                </a:solidFill>
                <a:latin typeface="Arial"/>
              </a:rPr>
              <a:t>Estamos 95% confiantes que a redução média de peso está entre - 0.38 e - 9.62.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39640" y="2853000"/>
            <a:ext cx="8229240" cy="990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e90062"/>
                </a:solidFill>
                <a:latin typeface="Arial"/>
              </a:rPr>
              <a:t>Obrigada!</a:t>
            </a:r>
            <a:endParaRPr/>
          </a:p>
        </p:txBody>
      </p:sp>
      <p:pic>
        <p:nvPicPr>
          <p:cNvPr descr="" id="12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276000" y="4869000"/>
            <a:ext cx="2857320" cy="159984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7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8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 de hipóteses, o que é?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755640" y="2277000"/>
            <a:ext cx="7282800" cy="2836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Um </a:t>
            </a:r>
            <a:r>
              <a:rPr b="1" lang="pt-BR" sz="3200">
                <a:solidFill>
                  <a:srgbClr val="000000"/>
                </a:solidFill>
                <a:latin typeface="Arial"/>
              </a:rPr>
              <a:t>teste de hipótese</a:t>
            </a:r>
            <a:r>
              <a:rPr lang="pt-BR" sz="3200">
                <a:solidFill>
                  <a:srgbClr val="000000"/>
                </a:solidFill>
                <a:latin typeface="Arial"/>
              </a:rPr>
              <a:t> é um método de inferência estatística usando dados de um estudo científico. É um procedimento estatístico baseado na análise de uma amostra, através da teoria de probabilidades, usado para avaliar determinados parâmetros que são desconhecidos numa população.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 de hipóteses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755640" y="2277000"/>
            <a:ext cx="7282800" cy="2836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Arial"/>
              </a:rPr>
              <a:t>O Teste t de student é um teste paramétrico que serve para comparar duas médias quando os dados assumirem a distribuição normal.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 de </a:t>
            </a:r>
            <a:r>
              <a:rPr i="1" lang="pt-BR" sz="4000">
                <a:solidFill>
                  <a:srgbClr val="666666"/>
                </a:solidFill>
                <a:latin typeface="Arial"/>
              </a:rPr>
              <a:t>t</a:t>
            </a:r>
            <a:r>
              <a:rPr lang="pt-BR" sz="4000">
                <a:solidFill>
                  <a:srgbClr val="666666"/>
                </a:solidFill>
                <a:latin typeface="Arial"/>
              </a:rPr>
              <a:t> de Student</a:t>
            </a:r>
            <a:endParaRPr/>
          </a:p>
        </p:txBody>
      </p:sp>
      <p:pic>
        <p:nvPicPr>
          <p:cNvPr descr="" id="92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5940000" y="2349000"/>
            <a:ext cx="2808000" cy="2297520"/>
          </a:xfrm>
          <a:prstGeom prst="rect">
            <a:avLst/>
          </a:prstGeom>
        </p:spPr>
      </p:pic>
      <p:sp>
        <p:nvSpPr>
          <p:cNvPr id="93" name="TextShape 2"/>
          <p:cNvSpPr txBox="1"/>
          <p:nvPr/>
        </p:nvSpPr>
        <p:spPr>
          <a:xfrm>
            <a:off x="683640" y="1628640"/>
            <a:ext cx="4680000" cy="4608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>
                <a:solidFill>
                  <a:srgbClr val="000000"/>
                </a:solidFill>
                <a:latin typeface="Arial"/>
              </a:rPr>
              <a:t>O </a:t>
            </a:r>
            <a:r>
              <a:rPr b="1" lang="pt-BR">
                <a:solidFill>
                  <a:srgbClr val="000000"/>
                </a:solidFill>
                <a:latin typeface="Arial"/>
              </a:rPr>
              <a:t>teste t de Student</a:t>
            </a:r>
            <a:r>
              <a:rPr lang="pt-BR">
                <a:solidFill>
                  <a:srgbClr val="000000"/>
                </a:solidFill>
                <a:latin typeface="Arial"/>
              </a:rPr>
              <a:t> ou somente </a:t>
            </a:r>
            <a:r>
              <a:rPr b="1" lang="pt-BR">
                <a:solidFill>
                  <a:srgbClr val="000000"/>
                </a:solidFill>
                <a:latin typeface="Arial"/>
              </a:rPr>
              <a:t>teste t</a:t>
            </a:r>
            <a:r>
              <a:rPr lang="pt-BR">
                <a:solidFill>
                  <a:srgbClr val="000000"/>
                </a:solidFill>
                <a:latin typeface="Arial"/>
              </a:rPr>
              <a:t> é um teste de hipótese que usa conceitos estatísticos para avaliar uma hipótese nula quando a estatística de teste </a:t>
            </a:r>
            <a:r>
              <a:rPr i="1" lang="pt-BR">
                <a:solidFill>
                  <a:srgbClr val="000000"/>
                </a:solidFill>
                <a:latin typeface="Arial"/>
              </a:rPr>
              <a:t>(t)</a:t>
            </a:r>
            <a:r>
              <a:rPr lang="pt-BR">
                <a:solidFill>
                  <a:srgbClr val="000000"/>
                </a:solidFill>
                <a:latin typeface="Arial"/>
              </a:rPr>
              <a:t> segue uma distribuição t de Student.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>
                <a:solidFill>
                  <a:srgbClr val="000000"/>
                </a:solidFill>
                <a:latin typeface="Arial"/>
              </a:rPr>
              <a:t>A distribuição t é uma distribuição de probabilidade teórica. É semelhante à curva normal padrão, porém com caudas mais largas, ou seja, uma simulação da t de Student pode gerar valores mais extremos que uma simulação da normal.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Teste de </a:t>
            </a:r>
            <a:r>
              <a:rPr i="1" lang="pt-BR" sz="4000">
                <a:solidFill>
                  <a:srgbClr val="666666"/>
                </a:solidFill>
                <a:latin typeface="Arial"/>
              </a:rPr>
              <a:t>t</a:t>
            </a:r>
            <a:r>
              <a:rPr lang="pt-BR" sz="4000">
                <a:solidFill>
                  <a:srgbClr val="666666"/>
                </a:solidFill>
                <a:latin typeface="Arial"/>
              </a:rPr>
              <a:t> de Student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755640" y="2277000"/>
            <a:ext cx="7282800" cy="2836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6000">
                <a:solidFill>
                  <a:srgbClr val="000000"/>
                </a:solidFill>
                <a:latin typeface="Arial"/>
              </a:rPr>
              <a:t>Essa premissa é normalmente usada quando a estatística de teste, na verdade, segue uma distribuição normal, mas a variância da população σ2 é desconhecida. Nesse caso, é usada a variância amostral s2 e, com esse ajuste, a estatística de teste passa a seguir uma distribuição t de Student.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755640" y="2277000"/>
            <a:ext cx="7282800" cy="2836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Num estudo pareado, temos duas amostras mas cada observação da primeira amostra é pareada com uma observação da segunda amostra.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67640" y="2349000"/>
            <a:ext cx="8229240" cy="2908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Tal delineamento ocorre, por exemplo, num estudo de medidas feitas antes e depois no mesmo indivíduo ou num estudo de gêmeos (em que cada conjunto de gêmeos forma um dado pareado).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611640" y="2277000"/>
            <a:ext cx="8229240" cy="3240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</a:rPr>
              <a:t>Como esperado, as duas observações do mesmo indivíduo (ou de um conjunto de gêmeos) são mais prováveis de serem similares, e portanto </a:t>
            </a:r>
            <a:r>
              <a:rPr b="1" lang="pt-BR" sz="3600">
                <a:solidFill>
                  <a:srgbClr val="000000"/>
                </a:solidFill>
                <a:latin typeface="Arial"/>
              </a:rPr>
              <a:t>não são considerados estatisticamente independentes.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666666"/>
                </a:solidFill>
                <a:latin typeface="Arial"/>
              </a:rPr>
              <a:t>Amostras pareadas – exemplo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581400" y="1919520"/>
            <a:ext cx="8042040" cy="5169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pt-BR" sz="2800">
                <a:solidFill>
                  <a:srgbClr val="000000"/>
                </a:solidFill>
                <a:latin typeface="Arial"/>
              </a:rPr>
              <a:t>Dados pareados de mulheres submetidas a dieta:</a:t>
            </a:r>
            <a:endParaRPr/>
          </a:p>
        </p:txBody>
      </p:sp>
      <p:graphicFrame>
        <p:nvGraphicFramePr>
          <p:cNvPr id="104" name="Table 3"/>
          <p:cNvGraphicFramePr/>
          <p:nvPr/>
        </p:nvGraphicFramePr>
        <p:xfrm>
          <a:off x="1187640" y="2997000"/>
          <a:ext cx="6264360" cy="3495240"/>
        </p:xfrm>
        <a:graphic>
          <a:graphicData uri="http://schemas.openxmlformats.org/drawingml/2006/table">
            <a:tbl>
              <a:tblPr/>
              <a:tblGrid>
                <a:gridCol w="648000"/>
                <a:gridCol w="1872000"/>
                <a:gridCol w="1944000"/>
                <a:gridCol w="1800360"/>
              </a:tblGrid>
              <a:tr h="74124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Arial"/>
                        </a:rPr>
                        <a:t>Tabela com pesos inicial e final de cada mulher</a:t>
                      </a:r>
                      <a:endParaRPr/>
                    </a:p>
                  </a:txBody>
                  <a:tcPr/>
                </a:tc>
              </a:tr>
              <a:tr h="731880">
                <a:tc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Arial"/>
                        </a:rPr>
                        <a:t>X1i (kg)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Arial"/>
                        </a:rPr>
                        <a:t>X2i (kg)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Arial"/>
                        </a:rPr>
                        <a:t>di = x2i - x1i</a:t>
                      </a:r>
                      <a:endParaRPr/>
                    </a:p>
                  </a:txBody>
                  <a:tcPr/>
                </a:tc>
              </a:tr>
              <a:tr h="40428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</a:rPr>
                        <a:t>m1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-5</a:t>
                      </a:r>
                      <a:endParaRPr/>
                    </a:p>
                  </a:txBody>
                  <a:tcPr/>
                </a:tc>
              </a:tr>
              <a:tr h="40428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</a:rPr>
                        <a:t>m2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-1</a:t>
                      </a:r>
                      <a:endParaRPr/>
                    </a:p>
                  </a:txBody>
                  <a:tcPr/>
                </a:tc>
              </a:tr>
              <a:tr h="40428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</a:rPr>
                        <a:t>m3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-5</a:t>
                      </a:r>
                      <a:endParaRPr/>
                    </a:p>
                  </a:txBody>
                  <a:tcPr/>
                </a:tc>
              </a:tr>
              <a:tr h="40428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</a:rPr>
                        <a:t>m4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-3</a:t>
                      </a:r>
                      <a:endParaRPr/>
                    </a:p>
                  </a:txBody>
                  <a:tcPr/>
                </a:tc>
              </a:tr>
              <a:tr h="40500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</a:rPr>
                        <a:t>m5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</a:rPr>
                        <a:t>-11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